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0"/>
  </p:notesMasterIdLst>
  <p:sldIdLst>
    <p:sldId id="256" r:id="rId2"/>
    <p:sldId id="274" r:id="rId3"/>
    <p:sldId id="275" r:id="rId4"/>
    <p:sldId id="276" r:id="rId5"/>
    <p:sldId id="265" r:id="rId6"/>
    <p:sldId id="264" r:id="rId7"/>
    <p:sldId id="267" r:id="rId8"/>
    <p:sldId id="271" r:id="rId9"/>
    <p:sldId id="272" r:id="rId10"/>
    <p:sldId id="269" r:id="rId11"/>
    <p:sldId id="270" r:id="rId12"/>
    <p:sldId id="280" r:id="rId13"/>
    <p:sldId id="278" r:id="rId14"/>
    <p:sldId id="279" r:id="rId15"/>
    <p:sldId id="281" r:id="rId16"/>
    <p:sldId id="283" r:id="rId17"/>
    <p:sldId id="282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E7E9D-DF64-4ECA-9CA6-972190570D76}" type="datetimeFigureOut">
              <a:rPr lang="en-CA" smtClean="0"/>
              <a:t>2019-05-10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A4582-6050-4CB8-9563-CBDAA3BF923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528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84225" indent="-301625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08088" indent="-2413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90688" indent="-2413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4875" indent="-2413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31C8EFE-9CD1-4B0D-B14D-A55A2B34CE46}" type="slidenum">
              <a:rPr lang="en-US" altLang="en-US" sz="1300" smtClean="0">
                <a:latin typeface="Arial" panose="020B0604020202020204" pitchFamily="34" charset="0"/>
              </a:rPr>
              <a:pPr/>
              <a:t>12</a:t>
            </a:fld>
            <a:endParaRPr lang="en-US" altLang="en-US" sz="13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91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84225" indent="-301625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08088" indent="-2413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90688" indent="-2413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4875" indent="-2413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5B29858-1D94-441D-BC2B-15405989ED8A}" type="slidenum">
              <a:rPr lang="en-US" altLang="en-US" sz="1300" smtClean="0">
                <a:latin typeface="Arial" panose="020B0604020202020204" pitchFamily="34" charset="0"/>
              </a:rPr>
              <a:pPr/>
              <a:t>13</a:t>
            </a:fld>
            <a:endParaRPr lang="en-US" altLang="en-US" sz="13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9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84225" indent="-301625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08088" indent="-2413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90688" indent="-2413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4875" indent="-2413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9782067-8D0D-4F01-921B-D6C7F9BB6354}" type="slidenum">
              <a:rPr lang="en-US" altLang="en-US" sz="1300" smtClean="0">
                <a:latin typeface="Arial" panose="020B0604020202020204" pitchFamily="34" charset="0"/>
              </a:rPr>
              <a:pPr/>
              <a:t>14</a:t>
            </a:fld>
            <a:endParaRPr lang="en-US" altLang="en-US" sz="13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3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84225" indent="-301625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08088" indent="-2413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90688" indent="-2413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4875" indent="-2413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D286126-8C57-497B-9676-D84D7A9310DB}" type="slidenum">
              <a:rPr lang="en-US" altLang="en-US" sz="1300" smtClean="0">
                <a:latin typeface="Arial" panose="020B0604020202020204" pitchFamily="34" charset="0"/>
              </a:rPr>
              <a:pPr/>
              <a:t>15</a:t>
            </a:fld>
            <a:endParaRPr lang="en-US" altLang="en-US" sz="13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370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84225" indent="-301625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08088" indent="-2413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90688" indent="-2413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4875" indent="-2413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DAE5BCB-A1F9-4115-8772-3C15E5E3CEE1}" type="slidenum">
              <a:rPr lang="en-US" altLang="en-US" sz="1300" smtClean="0">
                <a:latin typeface="Arial" panose="020B0604020202020204" pitchFamily="34" charset="0"/>
              </a:rPr>
              <a:pPr/>
              <a:t>16</a:t>
            </a:fld>
            <a:endParaRPr lang="en-US" altLang="en-US" sz="13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81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84225" indent="-301625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08088" indent="-2413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90688" indent="-2413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74875" indent="-2413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56CC1C7-7340-4F2B-8776-AD4EF81451A7}" type="slidenum">
              <a:rPr lang="en-US" altLang="en-US" sz="1300" smtClean="0">
                <a:latin typeface="Arial" panose="020B0604020202020204" pitchFamily="34" charset="0"/>
              </a:rPr>
              <a:pPr/>
              <a:t>17</a:t>
            </a:fld>
            <a:endParaRPr lang="en-US" altLang="en-US" sz="13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7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C1DA-0297-4200-AD0A-B218D048342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31C1DA-0297-4200-AD0A-B218D0483429}" type="datetimeFigureOut">
              <a:rPr lang="en-US" smtClean="0"/>
              <a:pPr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D8AC8A-2D51-4DF7-B1CE-B482EF2421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frm=1&amp;source=images&amp;cd=&amp;cad=rja&amp;uact=8&amp;docid=n6TdLtDDZWL2KM&amp;tbnid=-zr83D2-SbNy6M:&amp;ved=&amp;url=http://www.freeimageslive.co.uk/recent_images/50?page=6&amp;ei=dGG9U4mdMOzhsAT2oIGADw&amp;bvm=bv.70138588,d.cWc&amp;psig=AFQjCNFDiCtle3kJwW6y2ATzaWRTKuxV9w&amp;ust=140500658120233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lWhpr6-Rc8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uact=8&amp;ved=0CAcQjRw&amp;url=http://photo.stackexchange.com/questions/21495/why-are-objects-far-away-inverted-through-a-lens-but-not-through-the-viewfinder&amp;ei=Nv2NVPCvGYehgwTC5IL4Bg&amp;bvm=bv.81828268,d.eXY&amp;psig=AFQjCNF4n6UAQjLiXU3MSz4LAqciK6TSUg&amp;ust=141867790274370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uact=8&amp;ved=0CAcQjRw&amp;url=http://mathforum.org/mathimages/index.php/Solving_Triangles&amp;ei=r5-oVOTiNYy1ggT-rIDoDw&amp;bvm=bv.82001339,d.eXY&amp;psig=AFQjCNGx3Tn6iHTMQWf0mxxoet-Y4HCu6w&amp;ust=142042343519429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a/url?sa=i&amp;rct=j&amp;q=&amp;esrc=s&amp;frm=1&amp;source=images&amp;cd=&amp;cad=rja&amp;uact=8&amp;ved=0CAcQjRw&amp;url=http://plasticmirrorsdirect.co.uk/products-educational/?type=2&amp;size=6&amp;status=P&amp;ei=U9apVMuIB4mlNqbsgaAN&amp;bvm=bv.82001339,d.eXY&amp;psig=AFQjCNFBjOpDNP506tuge8x6Y0sicq2H0w&amp;ust=1420502930074212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encrypted-tbn0.gstatic.com/images?q=tbn:ANd9GcT-3tKQnonTdQzqmpiuQok88IM9Jitu3-wF5Wq9rASY88X-Rgmgm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649960" cy="5791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Reflection Continued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Curved Mirrors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Convex mirrors – always produce a smaller, up-right image.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Concave mirrors – produces a different image depending on where your object is placed.  </a:t>
            </a:r>
          </a:p>
          <a:p>
            <a:r>
              <a:rPr lang="en-US" dirty="0" smtClean="0"/>
              <a:t>1. If far away, it’s upside down and smaller.</a:t>
            </a:r>
          </a:p>
          <a:p>
            <a:r>
              <a:rPr lang="en-US" dirty="0" smtClean="0"/>
              <a:t>2. If close, it’s up-right and bigger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8" name="Picture 2" descr="http://sciencelearn.org.nz/var/sciencelearn/storage/images/contexts/light-and-sight/sci-media/images/convex-mirror/685505-1-eng-NZ/Convex-mirr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2994" y="1281816"/>
            <a:ext cx="4686300" cy="3124200"/>
          </a:xfrm>
          <a:prstGeom prst="rect">
            <a:avLst/>
          </a:prstGeom>
          <a:noFill/>
        </p:spPr>
      </p:pic>
      <p:pic>
        <p:nvPicPr>
          <p:cNvPr id="9" name="Picture 6" descr="http://www.sciencelearn.org.nz/var/sciencelearn/storage/images/contexts/light-and-sight/sci-media/images/concave-mirror/685441-1-eng-NZ/Concave-mirr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5300" y="2743200"/>
            <a:ext cx="4724400" cy="3149600"/>
          </a:xfrm>
          <a:prstGeom prst="rect">
            <a:avLst/>
          </a:prstGeom>
          <a:noFill/>
        </p:spPr>
      </p:pic>
      <p:pic>
        <p:nvPicPr>
          <p:cNvPr id="10" name="Picture 4" descr="http://van.physics.illinois.edu/qa/pictures/1940/20010605161128__mirro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828800"/>
            <a:ext cx="4648200" cy="2942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>
                <a:hlinkClick r:id="rId2"/>
              </a:rPr>
              <a:t>https://www.youtube.com/watch?v=MlWhpr6-Rc8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671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686800" cy="4572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Tahoma" panose="020B0604030504040204" pitchFamily="34" charset="0"/>
              </a:rPr>
              <a:t>Concave and Convex Mirrors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There are two kinds of spherical mirrors: concave and convex.</a:t>
            </a:r>
          </a:p>
        </p:txBody>
      </p:sp>
      <p:grpSp>
        <p:nvGrpSpPr>
          <p:cNvPr id="35844" name="Group 61"/>
          <p:cNvGrpSpPr>
            <a:grpSpLocks/>
          </p:cNvGrpSpPr>
          <p:nvPr/>
        </p:nvGrpSpPr>
        <p:grpSpPr bwMode="auto">
          <a:xfrm>
            <a:off x="1219200" y="2862263"/>
            <a:ext cx="3273425" cy="2624137"/>
            <a:chOff x="768" y="1803"/>
            <a:chExt cx="2062" cy="1653"/>
          </a:xfrm>
        </p:grpSpPr>
        <p:sp>
          <p:nvSpPr>
            <p:cNvPr id="35855" name="Arc 20"/>
            <p:cNvSpPr>
              <a:spLocks noChangeAspect="1"/>
            </p:cNvSpPr>
            <p:nvPr/>
          </p:nvSpPr>
          <p:spPr bwMode="auto">
            <a:xfrm rot="2700000">
              <a:off x="1212" y="1817"/>
              <a:ext cx="1618" cy="16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35856" name="Rectangle 29"/>
            <p:cNvSpPr>
              <a:spLocks noChangeArrowheads="1"/>
            </p:cNvSpPr>
            <p:nvPr/>
          </p:nvSpPr>
          <p:spPr bwMode="auto">
            <a:xfrm>
              <a:off x="1554" y="2661"/>
              <a:ext cx="2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ahoma" panose="020B0604030504040204" pitchFamily="34" charset="0"/>
                </a:rPr>
                <a:t>F</a:t>
              </a:r>
            </a:p>
          </p:txBody>
        </p:sp>
        <p:sp>
          <p:nvSpPr>
            <p:cNvPr id="35857" name="Line 30"/>
            <p:cNvSpPr>
              <a:spLocks noChangeShapeType="1"/>
            </p:cNvSpPr>
            <p:nvPr/>
          </p:nvSpPr>
          <p:spPr bwMode="auto">
            <a:xfrm>
              <a:off x="768" y="1803"/>
              <a:ext cx="336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CA"/>
            </a:p>
          </p:txBody>
        </p:sp>
        <p:sp>
          <p:nvSpPr>
            <p:cNvPr id="35858" name="Freeform 37"/>
            <p:cNvSpPr>
              <a:spLocks/>
            </p:cNvSpPr>
            <p:nvPr/>
          </p:nvSpPr>
          <p:spPr bwMode="auto">
            <a:xfrm>
              <a:off x="768" y="1803"/>
              <a:ext cx="1488" cy="1296"/>
            </a:xfrm>
            <a:custGeom>
              <a:avLst/>
              <a:gdLst>
                <a:gd name="T0" fmla="*/ 0 w 1488"/>
                <a:gd name="T1" fmla="*/ 0 h 1296"/>
                <a:gd name="T2" fmla="*/ 1488 w 1488"/>
                <a:gd name="T3" fmla="*/ 0 h 1296"/>
                <a:gd name="T4" fmla="*/ 576 w 1488"/>
                <a:gd name="T5" fmla="*/ 1296 h 1296"/>
                <a:gd name="T6" fmla="*/ 0 60000 65536"/>
                <a:gd name="T7" fmla="*/ 0 60000 65536"/>
                <a:gd name="T8" fmla="*/ 0 60000 65536"/>
                <a:gd name="T9" fmla="*/ 0 w 1488"/>
                <a:gd name="T10" fmla="*/ 0 h 1296"/>
                <a:gd name="T11" fmla="*/ 1488 w 1488"/>
                <a:gd name="T12" fmla="*/ 1296 h 1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1296">
                  <a:moveTo>
                    <a:pt x="0" y="0"/>
                  </a:moveTo>
                  <a:lnTo>
                    <a:pt x="1488" y="0"/>
                  </a:lnTo>
                  <a:lnTo>
                    <a:pt x="576" y="1296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CA"/>
            </a:p>
          </p:txBody>
        </p:sp>
        <p:sp>
          <p:nvSpPr>
            <p:cNvPr id="35859" name="Freeform 38"/>
            <p:cNvSpPr>
              <a:spLocks/>
            </p:cNvSpPr>
            <p:nvPr/>
          </p:nvSpPr>
          <p:spPr bwMode="auto">
            <a:xfrm flipV="1">
              <a:off x="768" y="2160"/>
              <a:ext cx="1488" cy="1296"/>
            </a:xfrm>
            <a:custGeom>
              <a:avLst/>
              <a:gdLst>
                <a:gd name="T0" fmla="*/ 0 w 1488"/>
                <a:gd name="T1" fmla="*/ 0 h 1296"/>
                <a:gd name="T2" fmla="*/ 1488 w 1488"/>
                <a:gd name="T3" fmla="*/ 0 h 1296"/>
                <a:gd name="T4" fmla="*/ 576 w 1488"/>
                <a:gd name="T5" fmla="*/ 1296 h 1296"/>
                <a:gd name="T6" fmla="*/ 0 60000 65536"/>
                <a:gd name="T7" fmla="*/ 0 60000 65536"/>
                <a:gd name="T8" fmla="*/ 0 60000 65536"/>
                <a:gd name="T9" fmla="*/ 0 w 1488"/>
                <a:gd name="T10" fmla="*/ 0 h 1296"/>
                <a:gd name="T11" fmla="*/ 1488 w 1488"/>
                <a:gd name="T12" fmla="*/ 1296 h 1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1296">
                  <a:moveTo>
                    <a:pt x="0" y="0"/>
                  </a:moveTo>
                  <a:lnTo>
                    <a:pt x="1488" y="0"/>
                  </a:lnTo>
                  <a:lnTo>
                    <a:pt x="576" y="1296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CA"/>
            </a:p>
          </p:txBody>
        </p:sp>
        <p:sp>
          <p:nvSpPr>
            <p:cNvPr id="35860" name="Oval 28"/>
            <p:cNvSpPr>
              <a:spLocks noChangeAspect="1" noChangeArrowheads="1"/>
            </p:cNvSpPr>
            <p:nvPr/>
          </p:nvSpPr>
          <p:spPr bwMode="auto">
            <a:xfrm>
              <a:off x="1650" y="2611"/>
              <a:ext cx="52" cy="5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5861" name="Line 39"/>
            <p:cNvSpPr>
              <a:spLocks noChangeShapeType="1"/>
            </p:cNvSpPr>
            <p:nvPr/>
          </p:nvSpPr>
          <p:spPr bwMode="auto">
            <a:xfrm>
              <a:off x="768" y="3455"/>
              <a:ext cx="336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CA"/>
            </a:p>
          </p:txBody>
        </p:sp>
      </p:grpSp>
      <p:grpSp>
        <p:nvGrpSpPr>
          <p:cNvPr id="35845" name="Group 65"/>
          <p:cNvGrpSpPr>
            <a:grpSpLocks/>
          </p:cNvGrpSpPr>
          <p:nvPr/>
        </p:nvGrpSpPr>
        <p:grpSpPr bwMode="auto">
          <a:xfrm>
            <a:off x="5260975" y="1676400"/>
            <a:ext cx="4068763" cy="4995863"/>
            <a:chOff x="3314" y="1056"/>
            <a:chExt cx="2563" cy="3147"/>
          </a:xfrm>
        </p:grpSpPr>
        <p:sp>
          <p:nvSpPr>
            <p:cNvPr id="35848" name="Arc 40"/>
            <p:cNvSpPr>
              <a:spLocks noChangeAspect="1"/>
            </p:cNvSpPr>
            <p:nvPr/>
          </p:nvSpPr>
          <p:spPr bwMode="auto">
            <a:xfrm rot="18900000" flipH="1">
              <a:off x="4259" y="1817"/>
              <a:ext cx="1618" cy="16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35849" name="Line 42"/>
            <p:cNvSpPr>
              <a:spLocks noChangeShapeType="1"/>
            </p:cNvSpPr>
            <p:nvPr/>
          </p:nvSpPr>
          <p:spPr bwMode="auto">
            <a:xfrm>
              <a:off x="3314" y="1803"/>
              <a:ext cx="336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CA"/>
            </a:p>
          </p:txBody>
        </p:sp>
        <p:sp>
          <p:nvSpPr>
            <p:cNvPr id="35850" name="Freeform 43"/>
            <p:cNvSpPr>
              <a:spLocks/>
            </p:cNvSpPr>
            <p:nvPr/>
          </p:nvSpPr>
          <p:spPr bwMode="auto">
            <a:xfrm flipV="1">
              <a:off x="3936" y="1056"/>
              <a:ext cx="866" cy="747"/>
            </a:xfrm>
            <a:custGeom>
              <a:avLst/>
              <a:gdLst>
                <a:gd name="T0" fmla="*/ 0 w 1488"/>
                <a:gd name="T1" fmla="*/ 0 h 1296"/>
                <a:gd name="T2" fmla="*/ 1 w 1488"/>
                <a:gd name="T3" fmla="*/ 0 h 1296"/>
                <a:gd name="T4" fmla="*/ 1 w 1488"/>
                <a:gd name="T5" fmla="*/ 1 h 1296"/>
                <a:gd name="T6" fmla="*/ 0 60000 65536"/>
                <a:gd name="T7" fmla="*/ 0 60000 65536"/>
                <a:gd name="T8" fmla="*/ 0 60000 65536"/>
                <a:gd name="T9" fmla="*/ 0 w 1488"/>
                <a:gd name="T10" fmla="*/ 0 h 1296"/>
                <a:gd name="T11" fmla="*/ 1488 w 1488"/>
                <a:gd name="T12" fmla="*/ 1296 h 1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1296">
                  <a:moveTo>
                    <a:pt x="0" y="0"/>
                  </a:moveTo>
                  <a:lnTo>
                    <a:pt x="1488" y="0"/>
                  </a:lnTo>
                  <a:lnTo>
                    <a:pt x="576" y="1296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35851" name="Line 46"/>
            <p:cNvSpPr>
              <a:spLocks noChangeShapeType="1"/>
            </p:cNvSpPr>
            <p:nvPr/>
          </p:nvSpPr>
          <p:spPr bwMode="auto">
            <a:xfrm>
              <a:off x="3314" y="3455"/>
              <a:ext cx="336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CA"/>
            </a:p>
          </p:txBody>
        </p:sp>
        <p:sp>
          <p:nvSpPr>
            <p:cNvPr id="35852" name="Line 55"/>
            <p:cNvSpPr>
              <a:spLocks noChangeShapeType="1"/>
            </p:cNvSpPr>
            <p:nvPr/>
          </p:nvSpPr>
          <p:spPr bwMode="auto">
            <a:xfrm>
              <a:off x="3456" y="1804"/>
              <a:ext cx="86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CA"/>
            </a:p>
          </p:txBody>
        </p:sp>
        <p:sp>
          <p:nvSpPr>
            <p:cNvPr id="35853" name="Freeform 56"/>
            <p:cNvSpPr>
              <a:spLocks/>
            </p:cNvSpPr>
            <p:nvPr/>
          </p:nvSpPr>
          <p:spPr bwMode="auto">
            <a:xfrm>
              <a:off x="3936" y="3456"/>
              <a:ext cx="866" cy="747"/>
            </a:xfrm>
            <a:custGeom>
              <a:avLst/>
              <a:gdLst>
                <a:gd name="T0" fmla="*/ 0 w 1488"/>
                <a:gd name="T1" fmla="*/ 0 h 1296"/>
                <a:gd name="T2" fmla="*/ 1 w 1488"/>
                <a:gd name="T3" fmla="*/ 0 h 1296"/>
                <a:gd name="T4" fmla="*/ 1 w 1488"/>
                <a:gd name="T5" fmla="*/ 1 h 1296"/>
                <a:gd name="T6" fmla="*/ 0 60000 65536"/>
                <a:gd name="T7" fmla="*/ 0 60000 65536"/>
                <a:gd name="T8" fmla="*/ 0 60000 65536"/>
                <a:gd name="T9" fmla="*/ 0 w 1488"/>
                <a:gd name="T10" fmla="*/ 0 h 1296"/>
                <a:gd name="T11" fmla="*/ 1488 w 1488"/>
                <a:gd name="T12" fmla="*/ 1296 h 1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88" h="1296">
                  <a:moveTo>
                    <a:pt x="0" y="0"/>
                  </a:moveTo>
                  <a:lnTo>
                    <a:pt x="1488" y="0"/>
                  </a:lnTo>
                  <a:lnTo>
                    <a:pt x="576" y="1296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35854" name="Line 57"/>
            <p:cNvSpPr>
              <a:spLocks noChangeShapeType="1"/>
            </p:cNvSpPr>
            <p:nvPr/>
          </p:nvSpPr>
          <p:spPr bwMode="auto">
            <a:xfrm>
              <a:off x="3456" y="3456"/>
              <a:ext cx="86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CA"/>
            </a:p>
          </p:txBody>
        </p:sp>
      </p:grpSp>
      <p:sp>
        <p:nvSpPr>
          <p:cNvPr id="35846" name="Rectangle 63"/>
          <p:cNvSpPr>
            <a:spLocks noChangeArrowheads="1"/>
          </p:cNvSpPr>
          <p:nvPr/>
        </p:nvSpPr>
        <p:spPr bwMode="auto">
          <a:xfrm>
            <a:off x="609600" y="3940175"/>
            <a:ext cx="127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latin typeface="Tahoma" panose="020B0604030504040204" pitchFamily="34" charset="0"/>
              </a:rPr>
              <a:t>concave</a:t>
            </a:r>
          </a:p>
        </p:txBody>
      </p:sp>
      <p:sp>
        <p:nvSpPr>
          <p:cNvPr id="35847" name="Rectangle 64"/>
          <p:cNvSpPr>
            <a:spLocks noChangeArrowheads="1"/>
          </p:cNvSpPr>
          <p:nvPr/>
        </p:nvSpPr>
        <p:spPr bwMode="auto">
          <a:xfrm>
            <a:off x="5430838" y="3940175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FF"/>
                </a:solidFill>
                <a:latin typeface="Tahoma" panose="020B0604030504040204" pitchFamily="34" charset="0"/>
              </a:rPr>
              <a:t>convex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311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13"/>
          <p:cNvSpPr>
            <a:spLocks noChangeShapeType="1"/>
          </p:cNvSpPr>
          <p:nvPr/>
        </p:nvSpPr>
        <p:spPr bwMode="auto">
          <a:xfrm flipV="1">
            <a:off x="3124200" y="4708525"/>
            <a:ext cx="5637213" cy="3175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28600" y="168275"/>
            <a:ext cx="8686800" cy="4572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Tahoma" panose="020B0604030504040204" pitchFamily="34" charset="0"/>
              </a:rPr>
              <a:t>Spherical Mirrors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228600" y="1041400"/>
            <a:ext cx="601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made from (polished) sections cut from a spherical surface</a:t>
            </a:r>
          </a:p>
        </p:txBody>
      </p:sp>
      <p:sp>
        <p:nvSpPr>
          <p:cNvPr id="697362" name="Text Box 18"/>
          <p:cNvSpPr txBox="1">
            <a:spLocks noChangeArrowheads="1"/>
          </p:cNvSpPr>
          <p:nvPr/>
        </p:nvSpPr>
        <p:spPr bwMode="auto">
          <a:xfrm>
            <a:off x="228600" y="1981200"/>
            <a:ext cx="579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>
                <a:solidFill>
                  <a:srgbClr val="0000CC"/>
                </a:solidFill>
                <a:latin typeface="Tahoma" panose="020B0604030504040204" pitchFamily="34" charset="0"/>
              </a:rPr>
              <a:t>center of curvature</a:t>
            </a: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 C is center of original sphere</a:t>
            </a:r>
          </a:p>
        </p:txBody>
      </p:sp>
      <p:sp>
        <p:nvSpPr>
          <p:cNvPr id="23558" name="Arc 20"/>
          <p:cNvSpPr>
            <a:spLocks/>
          </p:cNvSpPr>
          <p:nvPr/>
        </p:nvSpPr>
        <p:spPr bwMode="auto">
          <a:xfrm rot="2700000" flipH="1">
            <a:off x="7115175" y="982663"/>
            <a:ext cx="914400" cy="9144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23559" name="Arc 21"/>
          <p:cNvSpPr>
            <a:spLocks/>
          </p:cNvSpPr>
          <p:nvPr/>
        </p:nvSpPr>
        <p:spPr bwMode="auto">
          <a:xfrm rot="2700000" flipH="1" flipV="1">
            <a:off x="6467475" y="1630363"/>
            <a:ext cx="914400" cy="9144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23560" name="Arc 22"/>
          <p:cNvSpPr>
            <a:spLocks/>
          </p:cNvSpPr>
          <p:nvPr/>
        </p:nvSpPr>
        <p:spPr bwMode="auto">
          <a:xfrm rot="2700000" flipV="1">
            <a:off x="7127875" y="2289175"/>
            <a:ext cx="914400" cy="9144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23561" name="Arc 26"/>
          <p:cNvSpPr>
            <a:spLocks/>
          </p:cNvSpPr>
          <p:nvPr/>
        </p:nvSpPr>
        <p:spPr bwMode="auto">
          <a:xfrm rot="2700000">
            <a:off x="7773988" y="1646238"/>
            <a:ext cx="914400" cy="9144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20" name="Arc 5"/>
          <p:cNvSpPr>
            <a:spLocks noChangeAspect="1"/>
          </p:cNvSpPr>
          <p:nvPr/>
        </p:nvSpPr>
        <p:spPr bwMode="auto">
          <a:xfrm rot="2700000" flipH="1">
            <a:off x="6724650" y="3273425"/>
            <a:ext cx="1152525" cy="115093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21" name="Arc 6"/>
          <p:cNvSpPr>
            <a:spLocks noChangeAspect="1"/>
          </p:cNvSpPr>
          <p:nvPr/>
        </p:nvSpPr>
        <p:spPr bwMode="auto">
          <a:xfrm rot="2700000" flipH="1" flipV="1">
            <a:off x="5910263" y="4086225"/>
            <a:ext cx="1152525" cy="115252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22" name="Arc 7"/>
          <p:cNvSpPr>
            <a:spLocks noChangeAspect="1"/>
          </p:cNvSpPr>
          <p:nvPr/>
        </p:nvSpPr>
        <p:spPr bwMode="auto">
          <a:xfrm rot="2700000" flipV="1">
            <a:off x="6756400" y="4927600"/>
            <a:ext cx="1163638" cy="116363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23" name="Arc 8"/>
          <p:cNvSpPr>
            <a:spLocks noChangeAspect="1"/>
          </p:cNvSpPr>
          <p:nvPr/>
        </p:nvSpPr>
        <p:spPr bwMode="auto">
          <a:xfrm rot="2700000">
            <a:off x="7571582" y="4110831"/>
            <a:ext cx="1157288" cy="115887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24" name="Oval 9"/>
          <p:cNvSpPr>
            <a:spLocks noChangeAspect="1" noChangeArrowheads="1"/>
          </p:cNvSpPr>
          <p:nvPr/>
        </p:nvSpPr>
        <p:spPr bwMode="auto">
          <a:xfrm>
            <a:off x="7288213" y="4670425"/>
            <a:ext cx="82550" cy="825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7129463" y="4683125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26" name="Oval 13"/>
          <p:cNvSpPr>
            <a:spLocks noChangeAspect="1" noChangeArrowheads="1"/>
          </p:cNvSpPr>
          <p:nvPr/>
        </p:nvSpPr>
        <p:spPr bwMode="auto">
          <a:xfrm flipH="1">
            <a:off x="8389938" y="4600575"/>
            <a:ext cx="204787" cy="2047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8594725" y="4467225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V</a:t>
            </a: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7756286" y="4249738"/>
            <a:ext cx="344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F</a:t>
            </a:r>
            <a:endParaRPr lang="en-US" altLang="en-US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 flipV="1">
            <a:off x="7359650" y="4706938"/>
            <a:ext cx="1119188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28600" y="3581400"/>
            <a:ext cx="6048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 dirty="0" smtClean="0">
                <a:solidFill>
                  <a:srgbClr val="0000CC"/>
                </a:solidFill>
                <a:latin typeface="Tahoma" panose="020B0604030504040204" pitchFamily="34" charset="0"/>
              </a:rPr>
              <a:t>Focus F</a:t>
            </a:r>
            <a:r>
              <a:rPr lang="en-US" altLang="en-US" sz="2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, The point on the principal axis where paraxial (parallel to principal axis) light is reflected.</a:t>
            </a:r>
            <a:endParaRPr lang="en-US" altLang="en-US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228600" y="2928938"/>
            <a:ext cx="876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>
                <a:solidFill>
                  <a:srgbClr val="0000CC"/>
                </a:solidFill>
                <a:latin typeface="Tahoma" panose="020B0604030504040204" pitchFamily="34" charset="0"/>
              </a:rPr>
              <a:t>vertex V </a:t>
            </a: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is center of mirror segment</a:t>
            </a: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3352800" y="4748213"/>
            <a:ext cx="194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ahoma" panose="020B0604030504040204" pitchFamily="34" charset="0"/>
              </a:rPr>
              <a:t>Principal Axis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28600" y="5791200"/>
            <a:ext cx="669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>
                <a:solidFill>
                  <a:srgbClr val="FF0000"/>
                </a:solidFill>
                <a:latin typeface="Tahoma" panose="020B0604030504040204" pitchFamily="34" charset="0"/>
              </a:rPr>
              <a:t>principal axis</a:t>
            </a:r>
            <a:r>
              <a:rPr lang="en-US" altLang="en-US" sz="240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(or </a:t>
            </a:r>
            <a:r>
              <a:rPr lang="en-US" altLang="en-US" sz="2400" b="1">
                <a:solidFill>
                  <a:srgbClr val="FF0000"/>
                </a:solidFill>
                <a:latin typeface="Tahoma" panose="020B0604030504040204" pitchFamily="34" charset="0"/>
              </a:rPr>
              <a:t>optical axis</a:t>
            </a: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) is line passing through C and V</a:t>
            </a:r>
          </a:p>
        </p:txBody>
      </p:sp>
      <p:sp>
        <p:nvSpPr>
          <p:cNvPr id="35" name="Oval 9"/>
          <p:cNvSpPr>
            <a:spLocks noChangeAspect="1" noChangeArrowheads="1"/>
          </p:cNvSpPr>
          <p:nvPr/>
        </p:nvSpPr>
        <p:spPr bwMode="auto">
          <a:xfrm>
            <a:off x="7848163" y="4690608"/>
            <a:ext cx="82550" cy="825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684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97362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/>
      <p:bldP spid="28" grpId="0"/>
      <p:bldP spid="29" grpId="0" animBg="1"/>
      <p:bldP spid="30" grpId="0"/>
      <p:bldP spid="31" grpId="0"/>
      <p:bldP spid="33" grpId="0"/>
      <p:bldP spid="34" grpId="0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8600" y="320675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ahoma" panose="020B0604030504040204" pitchFamily="34" charset="0"/>
              </a:rPr>
              <a:t>Paraxial rays</a:t>
            </a: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 (</a:t>
            </a:r>
            <a:r>
              <a:rPr lang="en-US" altLang="en-US" sz="2400" b="1">
                <a:solidFill>
                  <a:srgbClr val="0000CC"/>
                </a:solidFill>
                <a:latin typeface="Tahoma" panose="020B0604030504040204" pitchFamily="34" charset="0"/>
              </a:rPr>
              <a:t>parallel</a:t>
            </a: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 to the principal axis) get reflected through a common point the </a:t>
            </a:r>
            <a:r>
              <a:rPr lang="en-US" altLang="en-US" sz="2400" b="1">
                <a:solidFill>
                  <a:srgbClr val="0000CC"/>
                </a:solidFill>
                <a:latin typeface="Tahoma" panose="020B0604030504040204" pitchFamily="34" charset="0"/>
              </a:rPr>
              <a:t>focal point</a:t>
            </a: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 or </a:t>
            </a:r>
            <a:r>
              <a:rPr lang="en-US" altLang="en-US" sz="2400" b="1">
                <a:solidFill>
                  <a:srgbClr val="0000CC"/>
                </a:solidFill>
                <a:latin typeface="Tahoma" panose="020B0604030504040204" pitchFamily="34" charset="0"/>
              </a:rPr>
              <a:t>focus</a:t>
            </a: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 F.</a:t>
            </a:r>
          </a:p>
        </p:txBody>
      </p:sp>
      <p:sp>
        <p:nvSpPr>
          <p:cNvPr id="25603" name="Arc 6"/>
          <p:cNvSpPr>
            <a:spLocks noChangeAspect="1"/>
          </p:cNvSpPr>
          <p:nvPr/>
        </p:nvSpPr>
        <p:spPr bwMode="auto">
          <a:xfrm rot="2700000">
            <a:off x="5657850" y="2536825"/>
            <a:ext cx="2568575" cy="256857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25604" name="Oval 7"/>
          <p:cNvSpPr>
            <a:spLocks noChangeAspect="1" noChangeArrowheads="1"/>
          </p:cNvSpPr>
          <p:nvPr/>
        </p:nvSpPr>
        <p:spPr bwMode="auto">
          <a:xfrm>
            <a:off x="5086350" y="3792538"/>
            <a:ext cx="82550" cy="825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4933950" y="3814763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25606" name="Oval 9"/>
          <p:cNvSpPr>
            <a:spLocks noChangeAspect="1" noChangeArrowheads="1"/>
          </p:cNvSpPr>
          <p:nvPr/>
        </p:nvSpPr>
        <p:spPr bwMode="auto">
          <a:xfrm>
            <a:off x="7651750" y="3792538"/>
            <a:ext cx="82550" cy="825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7642225" y="3814763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V</a:t>
            </a:r>
          </a:p>
        </p:txBody>
      </p:sp>
      <p:sp>
        <p:nvSpPr>
          <p:cNvPr id="25608" name="Line 13"/>
          <p:cNvSpPr>
            <a:spLocks noChangeShapeType="1"/>
          </p:cNvSpPr>
          <p:nvPr/>
        </p:nvSpPr>
        <p:spPr bwMode="auto">
          <a:xfrm>
            <a:off x="1752600" y="3833813"/>
            <a:ext cx="5942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705557" name="Freeform 21"/>
          <p:cNvSpPr>
            <a:spLocks/>
          </p:cNvSpPr>
          <p:nvPr/>
        </p:nvSpPr>
        <p:spPr bwMode="auto">
          <a:xfrm>
            <a:off x="1752600" y="3048000"/>
            <a:ext cx="5791200" cy="1143000"/>
          </a:xfrm>
          <a:custGeom>
            <a:avLst/>
            <a:gdLst>
              <a:gd name="T0" fmla="*/ 0 w 3648"/>
              <a:gd name="T1" fmla="*/ 0 h 720"/>
              <a:gd name="T2" fmla="*/ 2147483646 w 3648"/>
              <a:gd name="T3" fmla="*/ 0 h 720"/>
              <a:gd name="T4" fmla="*/ 2147483646 w 3648"/>
              <a:gd name="T5" fmla="*/ 2147483646 h 720"/>
              <a:gd name="T6" fmla="*/ 0 60000 65536"/>
              <a:gd name="T7" fmla="*/ 0 60000 65536"/>
              <a:gd name="T8" fmla="*/ 0 60000 65536"/>
              <a:gd name="T9" fmla="*/ 0 w 3648"/>
              <a:gd name="T10" fmla="*/ 0 h 720"/>
              <a:gd name="T11" fmla="*/ 3648 w 3648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8" h="720">
                <a:moveTo>
                  <a:pt x="0" y="0"/>
                </a:moveTo>
                <a:lnTo>
                  <a:pt x="3648" y="0"/>
                </a:lnTo>
                <a:lnTo>
                  <a:pt x="2592" y="72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705558" name="Freeform 22"/>
          <p:cNvSpPr>
            <a:spLocks/>
          </p:cNvSpPr>
          <p:nvPr/>
        </p:nvSpPr>
        <p:spPr bwMode="auto">
          <a:xfrm flipV="1">
            <a:off x="1752600" y="3486150"/>
            <a:ext cx="5791200" cy="1143000"/>
          </a:xfrm>
          <a:custGeom>
            <a:avLst/>
            <a:gdLst>
              <a:gd name="T0" fmla="*/ 0 w 3648"/>
              <a:gd name="T1" fmla="*/ 0 h 720"/>
              <a:gd name="T2" fmla="*/ 2147483646 w 3648"/>
              <a:gd name="T3" fmla="*/ 0 h 720"/>
              <a:gd name="T4" fmla="*/ 2147483646 w 3648"/>
              <a:gd name="T5" fmla="*/ 2147483646 h 720"/>
              <a:gd name="T6" fmla="*/ 0 60000 65536"/>
              <a:gd name="T7" fmla="*/ 0 60000 65536"/>
              <a:gd name="T8" fmla="*/ 0 60000 65536"/>
              <a:gd name="T9" fmla="*/ 0 w 3648"/>
              <a:gd name="T10" fmla="*/ 0 h 720"/>
              <a:gd name="T11" fmla="*/ 3648 w 3648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8" h="720">
                <a:moveTo>
                  <a:pt x="0" y="0"/>
                </a:moveTo>
                <a:lnTo>
                  <a:pt x="3648" y="0"/>
                </a:lnTo>
                <a:lnTo>
                  <a:pt x="2592" y="72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705559" name="Freeform 23"/>
          <p:cNvSpPr>
            <a:spLocks/>
          </p:cNvSpPr>
          <p:nvPr/>
        </p:nvSpPr>
        <p:spPr bwMode="auto">
          <a:xfrm flipV="1">
            <a:off x="1743075" y="3086100"/>
            <a:ext cx="5562600" cy="2057400"/>
          </a:xfrm>
          <a:custGeom>
            <a:avLst/>
            <a:gdLst>
              <a:gd name="T0" fmla="*/ 0 w 3504"/>
              <a:gd name="T1" fmla="*/ 0 h 1296"/>
              <a:gd name="T2" fmla="*/ 2147483646 w 3504"/>
              <a:gd name="T3" fmla="*/ 0 h 1296"/>
              <a:gd name="T4" fmla="*/ 2147483646 w 3504"/>
              <a:gd name="T5" fmla="*/ 2147483646 h 1296"/>
              <a:gd name="T6" fmla="*/ 0 60000 65536"/>
              <a:gd name="T7" fmla="*/ 0 60000 65536"/>
              <a:gd name="T8" fmla="*/ 0 60000 65536"/>
              <a:gd name="T9" fmla="*/ 0 w 3504"/>
              <a:gd name="T10" fmla="*/ 0 h 1296"/>
              <a:gd name="T11" fmla="*/ 3504 w 3504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4" h="1296">
                <a:moveTo>
                  <a:pt x="0" y="0"/>
                </a:moveTo>
                <a:lnTo>
                  <a:pt x="3504" y="0"/>
                </a:lnTo>
                <a:lnTo>
                  <a:pt x="2592" y="129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25612" name="Oval 15"/>
          <p:cNvSpPr>
            <a:spLocks noChangeAspect="1" noChangeArrowheads="1"/>
          </p:cNvSpPr>
          <p:nvPr/>
        </p:nvSpPr>
        <p:spPr bwMode="auto">
          <a:xfrm>
            <a:off x="6353175" y="3797300"/>
            <a:ext cx="82550" cy="825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5613" name="Rectangle 24"/>
          <p:cNvSpPr>
            <a:spLocks noChangeArrowheads="1"/>
          </p:cNvSpPr>
          <p:nvPr/>
        </p:nvSpPr>
        <p:spPr bwMode="auto">
          <a:xfrm>
            <a:off x="6200775" y="3876675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705561" name="Line 25"/>
          <p:cNvSpPr>
            <a:spLocks noChangeShapeType="1"/>
          </p:cNvSpPr>
          <p:nvPr/>
        </p:nvSpPr>
        <p:spPr bwMode="auto">
          <a:xfrm>
            <a:off x="3581400" y="2514600"/>
            <a:ext cx="533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705562" name="Line 26"/>
          <p:cNvSpPr>
            <a:spLocks noChangeShapeType="1"/>
          </p:cNvSpPr>
          <p:nvPr/>
        </p:nvSpPr>
        <p:spPr bwMode="auto">
          <a:xfrm>
            <a:off x="3581400" y="3048000"/>
            <a:ext cx="533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705563" name="Line 27"/>
          <p:cNvSpPr>
            <a:spLocks noChangeShapeType="1"/>
          </p:cNvSpPr>
          <p:nvPr/>
        </p:nvSpPr>
        <p:spPr bwMode="auto">
          <a:xfrm>
            <a:off x="3581400" y="4629150"/>
            <a:ext cx="533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705564" name="Line 28"/>
          <p:cNvSpPr>
            <a:spLocks noChangeShapeType="1"/>
          </p:cNvSpPr>
          <p:nvPr/>
        </p:nvSpPr>
        <p:spPr bwMode="auto">
          <a:xfrm>
            <a:off x="3581400" y="5143500"/>
            <a:ext cx="533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705565" name="Freeform 29"/>
          <p:cNvSpPr>
            <a:spLocks/>
          </p:cNvSpPr>
          <p:nvPr/>
        </p:nvSpPr>
        <p:spPr bwMode="auto">
          <a:xfrm>
            <a:off x="1762125" y="2514600"/>
            <a:ext cx="5562600" cy="2057400"/>
          </a:xfrm>
          <a:custGeom>
            <a:avLst/>
            <a:gdLst>
              <a:gd name="T0" fmla="*/ 0 w 3504"/>
              <a:gd name="T1" fmla="*/ 0 h 1296"/>
              <a:gd name="T2" fmla="*/ 2147483646 w 3504"/>
              <a:gd name="T3" fmla="*/ 0 h 1296"/>
              <a:gd name="T4" fmla="*/ 2147483646 w 3504"/>
              <a:gd name="T5" fmla="*/ 2147483646 h 1296"/>
              <a:gd name="T6" fmla="*/ 0 60000 65536"/>
              <a:gd name="T7" fmla="*/ 0 60000 65536"/>
              <a:gd name="T8" fmla="*/ 0 60000 65536"/>
              <a:gd name="T9" fmla="*/ 0 w 3504"/>
              <a:gd name="T10" fmla="*/ 0 h 1296"/>
              <a:gd name="T11" fmla="*/ 3504 w 3504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4" h="1296">
                <a:moveTo>
                  <a:pt x="0" y="0"/>
                </a:moveTo>
                <a:lnTo>
                  <a:pt x="3504" y="0"/>
                </a:lnTo>
                <a:lnTo>
                  <a:pt x="2592" y="129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63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0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70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2000"/>
                                        <p:tgtEl>
                                          <p:spTgt spid="70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2000"/>
                                        <p:tgtEl>
                                          <p:spTgt spid="70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57" grpId="0" animBg="1"/>
      <p:bldP spid="705558" grpId="0" animBg="1"/>
      <p:bldP spid="705559" grpId="0" animBg="1"/>
      <p:bldP spid="705561" grpId="0" animBg="1"/>
      <p:bldP spid="705562" grpId="0" animBg="1"/>
      <p:bldP spid="705563" grpId="0" animBg="1"/>
      <p:bldP spid="705564" grpId="0" animBg="1"/>
      <p:bldP spid="7055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Light coming from the object parallel to the axis will always reflect through F.</a:t>
            </a:r>
          </a:p>
        </p:txBody>
      </p:sp>
      <p:sp>
        <p:nvSpPr>
          <p:cNvPr id="75779" name="Rectangle 8"/>
          <p:cNvSpPr>
            <a:spLocks noChangeArrowheads="1"/>
          </p:cNvSpPr>
          <p:nvPr/>
        </p:nvSpPr>
        <p:spPr bwMode="auto">
          <a:xfrm>
            <a:off x="3783013" y="3597275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75780" name="Line 9"/>
          <p:cNvSpPr>
            <a:spLocks noChangeShapeType="1"/>
          </p:cNvSpPr>
          <p:nvPr/>
        </p:nvSpPr>
        <p:spPr bwMode="auto">
          <a:xfrm>
            <a:off x="2211388" y="3616325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75781" name="AutoShape 13"/>
          <p:cNvSpPr>
            <a:spLocks noChangeArrowheads="1"/>
          </p:cNvSpPr>
          <p:nvPr/>
        </p:nvSpPr>
        <p:spPr bwMode="auto">
          <a:xfrm>
            <a:off x="2516188" y="2701925"/>
            <a:ext cx="228600" cy="9144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CC6600"/>
          </a:solidFill>
          <a:ln w="9525" algn="ctr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5782" name="Line 16"/>
          <p:cNvSpPr>
            <a:spLocks noChangeShapeType="1"/>
          </p:cNvSpPr>
          <p:nvPr/>
        </p:nvSpPr>
        <p:spPr bwMode="auto">
          <a:xfrm>
            <a:off x="2630488" y="2701925"/>
            <a:ext cx="3733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75783" name="Line 17"/>
          <p:cNvSpPr>
            <a:spLocks noChangeShapeType="1"/>
          </p:cNvSpPr>
          <p:nvPr/>
        </p:nvSpPr>
        <p:spPr bwMode="auto">
          <a:xfrm flipH="1">
            <a:off x="4192588" y="2701925"/>
            <a:ext cx="2181225" cy="1752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75784" name="Arc 4"/>
          <p:cNvSpPr>
            <a:spLocks noChangeAspect="1"/>
          </p:cNvSpPr>
          <p:nvPr/>
        </p:nvSpPr>
        <p:spPr bwMode="auto">
          <a:xfrm rot="2700000">
            <a:off x="4519613" y="2309813"/>
            <a:ext cx="2568575" cy="256857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75785" name="Rectangle 5"/>
          <p:cNvSpPr>
            <a:spLocks noChangeArrowheads="1"/>
          </p:cNvSpPr>
          <p:nvPr/>
        </p:nvSpPr>
        <p:spPr bwMode="auto">
          <a:xfrm>
            <a:off x="5062538" y="3649663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75786" name="Oval 6"/>
          <p:cNvSpPr>
            <a:spLocks noChangeAspect="1" noChangeArrowheads="1"/>
          </p:cNvSpPr>
          <p:nvPr/>
        </p:nvSpPr>
        <p:spPr bwMode="auto">
          <a:xfrm>
            <a:off x="5214938" y="3570288"/>
            <a:ext cx="82550" cy="825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5787" name="Oval 7"/>
          <p:cNvSpPr>
            <a:spLocks noChangeAspect="1" noChangeArrowheads="1"/>
          </p:cNvSpPr>
          <p:nvPr/>
        </p:nvSpPr>
        <p:spPr bwMode="auto">
          <a:xfrm>
            <a:off x="3925888" y="3568700"/>
            <a:ext cx="82550" cy="825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5788" name="Text Box 2"/>
          <p:cNvSpPr txBox="1">
            <a:spLocks noChangeArrowheads="1"/>
          </p:cNvSpPr>
          <p:nvPr/>
        </p:nvSpPr>
        <p:spPr bwMode="auto">
          <a:xfrm>
            <a:off x="228600" y="6248400"/>
            <a:ext cx="8740775" cy="461963"/>
          </a:xfrm>
          <a:prstGeom prst="rect">
            <a:avLst/>
          </a:prstGeom>
          <a:solidFill>
            <a:srgbClr val="339933"/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Tahoma" panose="020B0604030504040204" pitchFamily="34" charset="0"/>
              </a:rPr>
              <a:t>Concave Mirror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0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Light coming from the object and passing through C before it hits the mirror will always reflect back on itself.</a:t>
            </a:r>
          </a:p>
        </p:txBody>
      </p:sp>
      <p:sp>
        <p:nvSpPr>
          <p:cNvPr id="79875" name="Rectangle 8"/>
          <p:cNvSpPr>
            <a:spLocks noChangeArrowheads="1"/>
          </p:cNvSpPr>
          <p:nvPr/>
        </p:nvSpPr>
        <p:spPr bwMode="auto">
          <a:xfrm>
            <a:off x="3783013" y="3597275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79876" name="Line 9"/>
          <p:cNvSpPr>
            <a:spLocks noChangeShapeType="1"/>
          </p:cNvSpPr>
          <p:nvPr/>
        </p:nvSpPr>
        <p:spPr bwMode="auto">
          <a:xfrm>
            <a:off x="2211388" y="3616325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79877" name="AutoShape 13"/>
          <p:cNvSpPr>
            <a:spLocks noChangeArrowheads="1"/>
          </p:cNvSpPr>
          <p:nvPr/>
        </p:nvSpPr>
        <p:spPr bwMode="auto">
          <a:xfrm>
            <a:off x="2516188" y="2701925"/>
            <a:ext cx="228600" cy="9144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CC6600"/>
          </a:solidFill>
          <a:ln w="9525" algn="ctr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9878" name="Line 15"/>
          <p:cNvSpPr>
            <a:spLocks noChangeShapeType="1"/>
          </p:cNvSpPr>
          <p:nvPr/>
        </p:nvSpPr>
        <p:spPr bwMode="auto">
          <a:xfrm>
            <a:off x="2657475" y="2701925"/>
            <a:ext cx="3429000" cy="2362200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79879" name="Line 20"/>
          <p:cNvSpPr>
            <a:spLocks noChangeAspect="1" noChangeShapeType="1"/>
          </p:cNvSpPr>
          <p:nvPr/>
        </p:nvSpPr>
        <p:spPr bwMode="auto">
          <a:xfrm>
            <a:off x="4214813" y="3768725"/>
            <a:ext cx="1882775" cy="1296988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79880" name="Arc 4"/>
          <p:cNvSpPr>
            <a:spLocks noChangeAspect="1"/>
          </p:cNvSpPr>
          <p:nvPr/>
        </p:nvSpPr>
        <p:spPr bwMode="auto">
          <a:xfrm rot="2700000">
            <a:off x="4519613" y="2309813"/>
            <a:ext cx="2568575" cy="256857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79881" name="Rectangle 5"/>
          <p:cNvSpPr>
            <a:spLocks noChangeArrowheads="1"/>
          </p:cNvSpPr>
          <p:nvPr/>
        </p:nvSpPr>
        <p:spPr bwMode="auto">
          <a:xfrm>
            <a:off x="5062538" y="3649663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79882" name="Oval 6"/>
          <p:cNvSpPr>
            <a:spLocks noChangeAspect="1" noChangeArrowheads="1"/>
          </p:cNvSpPr>
          <p:nvPr/>
        </p:nvSpPr>
        <p:spPr bwMode="auto">
          <a:xfrm>
            <a:off x="5214938" y="3570288"/>
            <a:ext cx="82550" cy="825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9883" name="Oval 7"/>
          <p:cNvSpPr>
            <a:spLocks noChangeAspect="1" noChangeArrowheads="1"/>
          </p:cNvSpPr>
          <p:nvPr/>
        </p:nvSpPr>
        <p:spPr bwMode="auto">
          <a:xfrm>
            <a:off x="3925888" y="3568700"/>
            <a:ext cx="82550" cy="825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9884" name="Text Box 2"/>
          <p:cNvSpPr txBox="1">
            <a:spLocks noChangeArrowheads="1"/>
          </p:cNvSpPr>
          <p:nvPr/>
        </p:nvSpPr>
        <p:spPr bwMode="auto">
          <a:xfrm>
            <a:off x="228600" y="6248400"/>
            <a:ext cx="8740775" cy="461963"/>
          </a:xfrm>
          <a:prstGeom prst="rect">
            <a:avLst/>
          </a:prstGeom>
          <a:solidFill>
            <a:srgbClr val="339933"/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Tahoma" panose="020B0604030504040204" pitchFamily="34" charset="0"/>
              </a:rPr>
              <a:t>Concave Mirror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64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Light coming from the object and passing through F before it hits the mirror will always reflect parallel to the axis.</a:t>
            </a:r>
          </a:p>
        </p:txBody>
      </p:sp>
      <p:sp>
        <p:nvSpPr>
          <p:cNvPr id="77827" name="Rectangle 8"/>
          <p:cNvSpPr>
            <a:spLocks noChangeArrowheads="1"/>
          </p:cNvSpPr>
          <p:nvPr/>
        </p:nvSpPr>
        <p:spPr bwMode="auto">
          <a:xfrm>
            <a:off x="3783013" y="3597275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C</a:t>
            </a:r>
          </a:p>
        </p:txBody>
      </p:sp>
      <p:sp>
        <p:nvSpPr>
          <p:cNvPr id="77828" name="Line 9"/>
          <p:cNvSpPr>
            <a:spLocks noChangeShapeType="1"/>
          </p:cNvSpPr>
          <p:nvPr/>
        </p:nvSpPr>
        <p:spPr bwMode="auto">
          <a:xfrm>
            <a:off x="2211388" y="3616325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77829" name="AutoShape 13"/>
          <p:cNvSpPr>
            <a:spLocks noChangeArrowheads="1"/>
          </p:cNvSpPr>
          <p:nvPr/>
        </p:nvSpPr>
        <p:spPr bwMode="auto">
          <a:xfrm>
            <a:off x="2516188" y="2701925"/>
            <a:ext cx="228600" cy="9144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CC6600"/>
          </a:solidFill>
          <a:ln w="9525" algn="ctr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7830" name="Line 18"/>
          <p:cNvSpPr>
            <a:spLocks noChangeAspect="1" noChangeShapeType="1"/>
          </p:cNvSpPr>
          <p:nvPr/>
        </p:nvSpPr>
        <p:spPr bwMode="auto">
          <a:xfrm>
            <a:off x="2630488" y="2692400"/>
            <a:ext cx="3857625" cy="1360488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77831" name="Line 19"/>
          <p:cNvSpPr>
            <a:spLocks noChangeShapeType="1"/>
          </p:cNvSpPr>
          <p:nvPr/>
        </p:nvSpPr>
        <p:spPr bwMode="auto">
          <a:xfrm flipH="1">
            <a:off x="4192588" y="4073525"/>
            <a:ext cx="22860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CA"/>
          </a:p>
        </p:txBody>
      </p:sp>
      <p:sp>
        <p:nvSpPr>
          <p:cNvPr id="77832" name="Arc 4"/>
          <p:cNvSpPr>
            <a:spLocks noChangeAspect="1"/>
          </p:cNvSpPr>
          <p:nvPr/>
        </p:nvSpPr>
        <p:spPr bwMode="auto">
          <a:xfrm rot="2700000">
            <a:off x="4519613" y="2309813"/>
            <a:ext cx="2568575" cy="256857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77833" name="Rectangle 5"/>
          <p:cNvSpPr>
            <a:spLocks noChangeArrowheads="1"/>
          </p:cNvSpPr>
          <p:nvPr/>
        </p:nvSpPr>
        <p:spPr bwMode="auto">
          <a:xfrm>
            <a:off x="5062538" y="3649663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F</a:t>
            </a:r>
          </a:p>
        </p:txBody>
      </p:sp>
      <p:sp>
        <p:nvSpPr>
          <p:cNvPr id="77834" name="Oval 6"/>
          <p:cNvSpPr>
            <a:spLocks noChangeAspect="1" noChangeArrowheads="1"/>
          </p:cNvSpPr>
          <p:nvPr/>
        </p:nvSpPr>
        <p:spPr bwMode="auto">
          <a:xfrm>
            <a:off x="5214938" y="3570288"/>
            <a:ext cx="82550" cy="825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7835" name="Oval 7"/>
          <p:cNvSpPr>
            <a:spLocks noChangeAspect="1" noChangeArrowheads="1"/>
          </p:cNvSpPr>
          <p:nvPr/>
        </p:nvSpPr>
        <p:spPr bwMode="auto">
          <a:xfrm>
            <a:off x="3925888" y="3568700"/>
            <a:ext cx="82550" cy="825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7836" name="Text Box 2"/>
          <p:cNvSpPr txBox="1">
            <a:spLocks noChangeArrowheads="1"/>
          </p:cNvSpPr>
          <p:nvPr/>
        </p:nvSpPr>
        <p:spPr bwMode="auto">
          <a:xfrm>
            <a:off x="228600" y="6248400"/>
            <a:ext cx="8740775" cy="461963"/>
          </a:xfrm>
          <a:prstGeom prst="rect">
            <a:avLst/>
          </a:prstGeom>
          <a:solidFill>
            <a:srgbClr val="339933"/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Tahoma" panose="020B0604030504040204" pitchFamily="34" charset="0"/>
              </a:rPr>
              <a:t>Concave Mirror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0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See what the two mirrors do</a:t>
            </a:r>
          </a:p>
          <a:p>
            <a:r>
              <a:rPr lang="en-US" dirty="0" smtClean="0"/>
              <a:t>Do they create an image?</a:t>
            </a:r>
          </a:p>
          <a:p>
            <a:r>
              <a:rPr lang="en-US" dirty="0" smtClean="0"/>
              <a:t>Where?</a:t>
            </a:r>
          </a:p>
          <a:p>
            <a:r>
              <a:rPr lang="en-US" dirty="0" smtClean="0"/>
              <a:t>How?</a:t>
            </a:r>
          </a:p>
          <a:p>
            <a:r>
              <a:rPr lang="en-US" dirty="0" smtClean="0"/>
              <a:t>What does the image look like?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 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is light?  </a:t>
            </a:r>
          </a:p>
          <a:p>
            <a:r>
              <a:rPr lang="en-US" b="1" u="sng" dirty="0" smtClean="0"/>
              <a:t>Energy our eyes can see</a:t>
            </a:r>
            <a:endParaRPr lang="en-US" dirty="0" smtClean="0"/>
          </a:p>
          <a:p>
            <a:r>
              <a:rPr lang="en-US" dirty="0" smtClean="0"/>
              <a:t>What are the 2 sources of light?</a:t>
            </a:r>
          </a:p>
          <a:p>
            <a:r>
              <a:rPr lang="en-US" b="1" u="sng" dirty="0" smtClean="0"/>
              <a:t>Natural and artificial</a:t>
            </a:r>
            <a:endParaRPr lang="en-US" dirty="0" smtClean="0"/>
          </a:p>
          <a:p>
            <a:r>
              <a:rPr lang="en-US" dirty="0" smtClean="0"/>
              <a:t>What are objects called that give off their own light?</a:t>
            </a:r>
          </a:p>
          <a:p>
            <a:r>
              <a:rPr lang="en-US" b="1" u="sng" dirty="0" smtClean="0"/>
              <a:t>Luminous</a:t>
            </a:r>
          </a:p>
          <a:p>
            <a:r>
              <a:rPr lang="en-US" dirty="0" smtClean="0"/>
              <a:t>What are all other objects called? </a:t>
            </a:r>
          </a:p>
          <a:p>
            <a:r>
              <a:rPr lang="en-US" b="1" u="sng" dirty="0" err="1" smtClean="0"/>
              <a:t>Nonluminous</a:t>
            </a:r>
            <a:endParaRPr lang="en-US" b="1" u="sng" dirty="0" smtClean="0"/>
          </a:p>
          <a:p>
            <a:r>
              <a:rPr lang="en-US" dirty="0" smtClean="0"/>
              <a:t>How do we see the things around us that are not producing their own light? </a:t>
            </a:r>
          </a:p>
          <a:p>
            <a:r>
              <a:rPr lang="en-US" dirty="0" smtClean="0"/>
              <a:t> </a:t>
            </a:r>
            <a:r>
              <a:rPr lang="en-US" b="1" u="sng" dirty="0" smtClean="0"/>
              <a:t>Reflection</a:t>
            </a:r>
          </a:p>
          <a:p>
            <a:r>
              <a:rPr lang="en-US" dirty="0" smtClean="0"/>
              <a:t>The amount of energy a surface receives depends on the </a:t>
            </a:r>
            <a:r>
              <a:rPr lang="en-US" b="1" u="sng" dirty="0" smtClean="0"/>
              <a:t>????????</a:t>
            </a:r>
            <a:r>
              <a:rPr lang="en-US" b="1" dirty="0" smtClean="0"/>
              <a:t> </a:t>
            </a:r>
            <a:r>
              <a:rPr lang="en-US" dirty="0" smtClean="0"/>
              <a:t>of the light. </a:t>
            </a:r>
          </a:p>
          <a:p>
            <a:r>
              <a:rPr lang="en-US" dirty="0" smtClean="0"/>
              <a:t>Intensity</a:t>
            </a:r>
          </a:p>
          <a:p>
            <a:endParaRPr lang="en-US" b="1" u="sng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1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"/>
            <a:ext cx="8229600" cy="6477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Light always travels in _________________</a:t>
            </a:r>
          </a:p>
          <a:p>
            <a:r>
              <a:rPr lang="en-US" dirty="0" smtClean="0"/>
              <a:t>A straight line</a:t>
            </a:r>
          </a:p>
          <a:p>
            <a:r>
              <a:rPr lang="en-US" dirty="0" smtClean="0"/>
              <a:t>Until….</a:t>
            </a:r>
          </a:p>
          <a:p>
            <a:r>
              <a:rPr lang="en-US" dirty="0" smtClean="0"/>
              <a:t>It hits something and passes through, is reflected, scattered or absorbed</a:t>
            </a:r>
          </a:p>
          <a:p>
            <a:r>
              <a:rPr lang="en-US" dirty="0" smtClean="0"/>
              <a:t>Transparent, Translucent and Opaque</a:t>
            </a:r>
          </a:p>
          <a:p>
            <a:r>
              <a:rPr lang="en-US" dirty="0" smtClean="0"/>
              <a:t>how light travels in a straight line (and produces an inverted – upside down – image. Works similar to our eyes.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The angle of ???????? always equals the angle of ???????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http://upload.wikimedia.org/wikipedia/commons/thumb/3/3b/Pinhole-camera.svg/2000px-Pinhole-camer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05200"/>
            <a:ext cx="3124200" cy="2131135"/>
          </a:xfrm>
          <a:prstGeom prst="rect">
            <a:avLst/>
          </a:prstGeom>
          <a:noFill/>
        </p:spPr>
      </p:pic>
      <p:pic>
        <p:nvPicPr>
          <p:cNvPr id="6" name="Picture 4" descr="http://www.quantumtheatre.co.uk/Lights%20&amp;%20Sounds%20notes%20Key%20Stage%202_files/image02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733800"/>
            <a:ext cx="2743200" cy="15270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78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:\Users\chris.piers\AppData\Local\Microsoft\Windows\Temporary Internet Files\Content.IE5\YA82SF48\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3657600" cy="2514600"/>
          </a:xfrm>
          <a:prstGeom prst="rect">
            <a:avLst/>
          </a:prstGeom>
          <a:noFill/>
        </p:spPr>
      </p:pic>
      <p:pic>
        <p:nvPicPr>
          <p:cNvPr id="1026" name="Picture 2" descr="http://mathforum.org/mathimages/imgUpload/Pool_tabl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038600"/>
            <a:ext cx="4114800" cy="2057401"/>
          </a:xfrm>
          <a:prstGeom prst="rect">
            <a:avLst/>
          </a:prstGeom>
          <a:noFill/>
        </p:spPr>
      </p:pic>
      <p:pic>
        <p:nvPicPr>
          <p:cNvPr id="1028" name="Picture 4" descr="http://i.ytimg.com/vi/9Z6-i9pZrSU/hq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838200"/>
            <a:ext cx="3941233" cy="2955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980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reflection of light off a smooth, shiny surface is called </a:t>
            </a:r>
            <a:r>
              <a:rPr lang="en-US" u="sng" dirty="0" smtClean="0"/>
              <a:t>regular reflection.</a:t>
            </a:r>
          </a:p>
          <a:p>
            <a:endParaRPr lang="en-US" dirty="0" smtClean="0"/>
          </a:p>
          <a:p>
            <a:r>
              <a:rPr lang="en-US" dirty="0" smtClean="0"/>
              <a:t>When light reflects in this way we can see an image (this happens off mirrors and shiny surfaces).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chris.piers\AppData\Local\Microsoft\Windows\Temporary Internet Files\Content.IE5\FYRZL2GS\phot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676383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reflection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76800" y="1417637"/>
            <a:ext cx="4038600" cy="5135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But most surfaces are not regular. </a:t>
            </a:r>
          </a:p>
          <a:p>
            <a:r>
              <a:rPr lang="en-US" dirty="0" smtClean="0"/>
              <a:t>The reflection of light off an irregular surface is called </a:t>
            </a:r>
            <a:r>
              <a:rPr lang="en-US" u="sng" dirty="0" smtClean="0"/>
              <a:t>diffuse reflection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Irregular surfaces </a:t>
            </a:r>
            <a:r>
              <a:rPr lang="en-US" u="sng" dirty="0" smtClean="0"/>
              <a:t>scatter</a:t>
            </a:r>
            <a:r>
              <a:rPr lang="en-US" dirty="0" smtClean="0"/>
              <a:t> the reflected light and you can’t see an image.</a:t>
            </a:r>
          </a:p>
          <a:p>
            <a:r>
              <a:rPr lang="en-US" dirty="0" smtClean="0"/>
              <a:t>You can’t see images in cardboard or broccoli for example.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 descr="C:\Users\chris.piers\AppData\Local\Microsoft\Windows\Temporary Internet Files\Content.IE5\WWZ5AVM0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468923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35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happens when you have a smooth, shiny surface but it’s not flat?</a:t>
            </a:r>
          </a:p>
          <a:p>
            <a:r>
              <a:rPr lang="en-US" dirty="0" smtClean="0"/>
              <a:t>What if it’s curved?</a:t>
            </a:r>
          </a:p>
          <a:p>
            <a:r>
              <a:rPr lang="en-US" dirty="0" smtClean="0"/>
              <a:t>Do they make an image?</a:t>
            </a:r>
          </a:p>
          <a:p>
            <a:r>
              <a:rPr lang="en-US" dirty="0" smtClean="0"/>
              <a:t>Or do they scatter light?</a:t>
            </a:r>
          </a:p>
          <a:p>
            <a:r>
              <a:rPr lang="en-US" dirty="0" smtClean="0"/>
              <a:t>Curved Mirrors! Where have you seen them before?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3074" name="Picture 2" descr="http://plasticmirrorsdirect.co.uk/images/products/combi_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0"/>
            <a:ext cx="4469043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Mirrors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convex mirror produces a small image standing </a:t>
            </a:r>
            <a:r>
              <a:rPr lang="en-US" u="sng" dirty="0" smtClean="0"/>
              <a:t>right side up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</a:t>
            </a:r>
            <a:r>
              <a:rPr lang="en-US" dirty="0"/>
              <a:t>reflects back a </a:t>
            </a:r>
            <a:r>
              <a:rPr lang="en-US" u="sng" dirty="0"/>
              <a:t>larger area </a:t>
            </a:r>
            <a:r>
              <a:rPr lang="en-US" dirty="0"/>
              <a:t>than a concave mirror does. </a:t>
            </a:r>
            <a:endParaRPr lang="en-US" dirty="0" smtClean="0"/>
          </a:p>
          <a:p>
            <a:r>
              <a:rPr lang="en-US" dirty="0" smtClean="0"/>
              <a:t>Convex </a:t>
            </a:r>
            <a:r>
              <a:rPr lang="en-US" dirty="0"/>
              <a:t>mirrors are used for security purposes in stores. 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pic>
        <p:nvPicPr>
          <p:cNvPr id="1030" name="Picture 6" descr="Image result for convex mir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81931"/>
            <a:ext cx="4286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6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Concave Mirrors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concave mirror can reflect in two different ways: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object is </a:t>
            </a:r>
            <a:r>
              <a:rPr lang="en-US" u="sng" dirty="0"/>
              <a:t>close, </a:t>
            </a:r>
            <a:r>
              <a:rPr lang="en-US" dirty="0"/>
              <a:t>the mirror will make it </a:t>
            </a:r>
            <a:r>
              <a:rPr lang="en-US" u="sng" dirty="0"/>
              <a:t>appear larger </a:t>
            </a:r>
            <a:r>
              <a:rPr lang="en-US" dirty="0"/>
              <a:t>and </a:t>
            </a:r>
            <a:r>
              <a:rPr lang="en-US" u="sng" dirty="0"/>
              <a:t>right side up</a:t>
            </a:r>
            <a:r>
              <a:rPr lang="en-US" dirty="0"/>
              <a:t>. </a:t>
            </a:r>
          </a:p>
          <a:p>
            <a:r>
              <a:rPr lang="en-US" dirty="0" smtClean="0"/>
              <a:t>if </a:t>
            </a:r>
            <a:r>
              <a:rPr lang="en-US" dirty="0"/>
              <a:t>the object is </a:t>
            </a:r>
            <a:r>
              <a:rPr lang="en-US" u="sng" dirty="0"/>
              <a:t>farther away</a:t>
            </a:r>
            <a:r>
              <a:rPr lang="en-US" dirty="0"/>
              <a:t>, the mirror will make it appear </a:t>
            </a:r>
            <a:r>
              <a:rPr lang="en-US" u="sng" dirty="0"/>
              <a:t>smaller</a:t>
            </a:r>
            <a:r>
              <a:rPr lang="en-US" dirty="0"/>
              <a:t> and </a:t>
            </a:r>
            <a:r>
              <a:rPr lang="en-US" u="sng" dirty="0"/>
              <a:t>upside </a:t>
            </a:r>
            <a:r>
              <a:rPr lang="en-US" u="sng" dirty="0" smtClean="0"/>
              <a:t>down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Concave </a:t>
            </a:r>
            <a:r>
              <a:rPr lang="en-US" dirty="0"/>
              <a:t>mirrors are used for </a:t>
            </a:r>
            <a:r>
              <a:rPr lang="en-US" dirty="0" smtClean="0"/>
              <a:t>shaving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CA"/>
          </a:p>
        </p:txBody>
      </p:sp>
      <p:pic>
        <p:nvPicPr>
          <p:cNvPr id="2050" name="Picture 2" descr="Image result for concave mirr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7" y="2590800"/>
            <a:ext cx="36671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0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3095</TotalTime>
  <Words>626</Words>
  <Application>Microsoft Office PowerPoint</Application>
  <PresentationFormat>On-screen Show (4:3)</PresentationFormat>
  <Paragraphs>101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Book Antiqua</vt:lpstr>
      <vt:lpstr>Calibri</vt:lpstr>
      <vt:lpstr>Lucida Sans</vt:lpstr>
      <vt:lpstr>Tahoma</vt:lpstr>
      <vt:lpstr>Wingdings</vt:lpstr>
      <vt:lpstr>Wingdings 2</vt:lpstr>
      <vt:lpstr>Wingdings 3</vt:lpstr>
      <vt:lpstr>Apex</vt:lpstr>
      <vt:lpstr>LIGHT</vt:lpstr>
      <vt:lpstr>What we know so far…</vt:lpstr>
      <vt:lpstr>PowerPoint Presentation</vt:lpstr>
      <vt:lpstr>PowerPoint Presentation</vt:lpstr>
      <vt:lpstr>Regular Reflection</vt:lpstr>
      <vt:lpstr>Diffuse reflection </vt:lpstr>
      <vt:lpstr>PowerPoint Presentation</vt:lpstr>
      <vt:lpstr>Convex Mirrors</vt:lpstr>
      <vt:lpstr>Concave Mirrors</vt:lpstr>
      <vt:lpstr>Using Curved Mirrors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Investigation</vt:lpstr>
    </vt:vector>
  </TitlesOfParts>
  <Company>ED18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</dc:title>
  <dc:creator>ED18</dc:creator>
  <cp:lastModifiedBy>User</cp:lastModifiedBy>
  <cp:revision>136</cp:revision>
  <dcterms:created xsi:type="dcterms:W3CDTF">2014-07-08T16:04:54Z</dcterms:created>
  <dcterms:modified xsi:type="dcterms:W3CDTF">2019-05-10T11:43:13Z</dcterms:modified>
</cp:coreProperties>
</file>