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8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3" r:id="rId17"/>
    <p:sldId id="269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5BA34-6F22-490E-AA25-F25FE0B0F637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D391D-217C-4A6F-A672-074A8730F1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11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CA">
              <a:ea typeface="ＭＳ Ｐゴシック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88F039-F638-004A-B8A0-896C44E261F1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6441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7CE149-7AD3-2C4E-9B15-A8E1BD85B68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8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962C78-FA1D-4D92-9624-C0D38A2FB2E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78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9AC4D-2D13-4FD1-9BE5-97AACB9AA75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6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85C280-E36F-463D-AD64-13EBAE6905A7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4463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58E753-E6D5-485E-A05A-0B6B7A53249C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7456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FB0B09-FA32-4206-88CD-0E1C1919695C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7954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3CE857-554C-4EC8-AF8D-95A94CCC9FF0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0360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67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56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59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85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97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763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83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45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717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40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1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81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859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606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287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98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01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F05439E-7F9E-4C16-8FE6-5FC4F6743C70}" type="datetimeFigureOut">
              <a:rPr lang="en-CA" smtClean="0"/>
              <a:t>2019-04-24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2784FE8-50DC-4893-A066-E582EE3013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83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From Last Class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36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THE LAW OF REFLECTION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428876"/>
            <a:ext cx="7772400" cy="3667125"/>
          </a:xfrm>
        </p:spPr>
        <p:txBody>
          <a:bodyPr/>
          <a:lstStyle/>
          <a:p>
            <a:pPr eaLnBrk="1" hangingPunct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Light rays hit a mirror and bounce off (reflect off)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The incoming ray is called the </a:t>
            </a:r>
            <a:r>
              <a:rPr lang="en-US" b="1" u="sng" dirty="0">
                <a:ea typeface="ＭＳ Ｐゴシック" charset="0"/>
              </a:rPr>
              <a:t>incident ray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The outgoing ray is called the </a:t>
            </a:r>
            <a:r>
              <a:rPr lang="en-US" b="1" u="sng" dirty="0">
                <a:ea typeface="ＭＳ Ｐゴシック" charset="0"/>
              </a:rPr>
              <a:t>reflected ray</a:t>
            </a:r>
            <a:endParaRPr lang="en-US" b="1" u="sng" dirty="0">
              <a:ea typeface="ＭＳ Ｐゴシック" charset="0"/>
              <a:sym typeface="Symbol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42" y="1747044"/>
            <a:ext cx="8289925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61" y="4262438"/>
            <a:ext cx="14001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59" y="4049713"/>
            <a:ext cx="14239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7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50989" y="2778211"/>
            <a:ext cx="7772400" cy="4495800"/>
          </a:xfrm>
        </p:spPr>
        <p:txBody>
          <a:bodyPr/>
          <a:lstStyle/>
          <a:p>
            <a:pPr eaLnBrk="1" hangingPunct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The incident ray and the reflected ray on either side of a line called the </a:t>
            </a:r>
            <a:r>
              <a:rPr lang="en-US" b="1" u="sng" dirty="0">
                <a:ea typeface="ＭＳ Ｐゴシック" charset="0"/>
              </a:rPr>
              <a:t>normal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The normal is an imaginary line that is </a:t>
            </a:r>
            <a:r>
              <a:rPr lang="en-US" b="1" u="sng" dirty="0">
                <a:ea typeface="ＭＳ Ｐゴシック" charset="0"/>
              </a:rPr>
              <a:t>perpendicular</a:t>
            </a:r>
            <a:r>
              <a:rPr lang="en-US" dirty="0">
                <a:ea typeface="ＭＳ Ｐゴシック" charset="0"/>
              </a:rPr>
              <a:t> to the boundary</a:t>
            </a:r>
          </a:p>
          <a:p>
            <a:pPr eaLnBrk="1" hangingPunct="1">
              <a:buFont typeface="Monotype Sorts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89" y="1969873"/>
            <a:ext cx="8064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42752" y="2580502"/>
            <a:ext cx="7772400" cy="4495800"/>
          </a:xfrm>
        </p:spPr>
        <p:txBody>
          <a:bodyPr/>
          <a:lstStyle/>
          <a:p>
            <a:pPr eaLnBrk="1" hangingPunct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The angle made by the incident ray and the normal is called the </a:t>
            </a:r>
            <a:r>
              <a:rPr lang="en-US" b="1" u="sng" dirty="0">
                <a:ea typeface="ＭＳ Ｐゴシック" charset="0"/>
              </a:rPr>
              <a:t>angle of incidence (</a:t>
            </a:r>
            <a:r>
              <a:rPr lang="en-US" b="1" u="sng" dirty="0">
                <a:ea typeface="ＭＳ Ｐゴシック" charset="0"/>
                <a:sym typeface="Symbol" charset="0"/>
              </a:rPr>
              <a:t></a:t>
            </a:r>
            <a:r>
              <a:rPr lang="en-US" b="1" u="sng" baseline="-25000" dirty="0" err="1">
                <a:ea typeface="ＭＳ Ｐゴシック" charset="0"/>
              </a:rPr>
              <a:t>i</a:t>
            </a:r>
            <a:r>
              <a:rPr lang="en-US" b="1" u="sng" dirty="0">
                <a:ea typeface="ＭＳ Ｐゴシック" charset="0"/>
              </a:rPr>
              <a:t>)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The angle made by the reflected ray and the normal is called the </a:t>
            </a:r>
            <a:r>
              <a:rPr lang="en-US" b="1" u="sng" dirty="0">
                <a:ea typeface="ＭＳ Ｐゴシック" charset="0"/>
              </a:rPr>
              <a:t>angle of reflection (</a:t>
            </a:r>
            <a:r>
              <a:rPr lang="en-US" b="1" u="sng" dirty="0">
                <a:ea typeface="ＭＳ Ｐゴシック" charset="0"/>
                <a:sym typeface="Symbol" charset="0"/>
              </a:rPr>
              <a:t></a:t>
            </a:r>
            <a:r>
              <a:rPr lang="en-US" b="1" u="sng" baseline="-25000" dirty="0">
                <a:ea typeface="ＭＳ Ｐゴシック" charset="0"/>
              </a:rPr>
              <a:t>r</a:t>
            </a:r>
            <a:r>
              <a:rPr lang="en-US" b="1" u="sng" dirty="0">
                <a:ea typeface="ＭＳ Ｐゴシック" charset="0"/>
              </a:rPr>
              <a:t>)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(</a:t>
            </a:r>
            <a:r>
              <a:rPr lang="en-US" dirty="0">
                <a:ea typeface="ＭＳ Ｐゴシック" charset="0"/>
                <a:sym typeface="Symbol" charset="0"/>
              </a:rPr>
              <a:t></a:t>
            </a:r>
            <a:r>
              <a:rPr lang="en-US" baseline="-25000" dirty="0" err="1">
                <a:ea typeface="ＭＳ Ｐゴシック" charset="0"/>
              </a:rPr>
              <a:t>i</a:t>
            </a:r>
            <a:r>
              <a:rPr lang="en-US" dirty="0">
                <a:ea typeface="ＭＳ Ｐゴシック" charset="0"/>
              </a:rPr>
              <a:t>) is always equal to (</a:t>
            </a:r>
            <a:r>
              <a:rPr lang="en-US" dirty="0">
                <a:ea typeface="ＭＳ Ｐゴシック" charset="0"/>
                <a:sym typeface="Symbol" charset="0"/>
              </a:rPr>
              <a:t></a:t>
            </a:r>
            <a:r>
              <a:rPr lang="en-US" baseline="-25000" dirty="0">
                <a:ea typeface="ＭＳ Ｐゴシック" charset="0"/>
              </a:rPr>
              <a:t>r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This is called the </a:t>
            </a:r>
            <a:r>
              <a:rPr lang="en-US" b="1" u="sng" dirty="0">
                <a:ea typeface="ＭＳ Ｐゴシック" charset="0"/>
              </a:rPr>
              <a:t>Law of Reflection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83204" y="1572099"/>
            <a:ext cx="8197850" cy="4429125"/>
            <a:chOff x="500034" y="1357298"/>
            <a:chExt cx="8198003" cy="4429156"/>
          </a:xfrm>
        </p:grpSpPr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1357298"/>
              <a:ext cx="8198003" cy="4429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350" y="4000504"/>
              <a:ext cx="1360724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64" y="3929066"/>
              <a:ext cx="1357322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15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light strikes a reflective surface, it bounces off (reflects) the surface.</a:t>
            </a:r>
          </a:p>
          <a:p>
            <a:r>
              <a:rPr lang="en-US" dirty="0" smtClean="0"/>
              <a:t>A light ray that strikes a surface is called an </a:t>
            </a:r>
            <a:r>
              <a:rPr lang="en-US" b="1" u="sng" dirty="0" smtClean="0"/>
              <a:t>incident ray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The light that is reflected from a surface is called a </a:t>
            </a:r>
            <a:r>
              <a:rPr lang="en-US" b="1" u="sng" dirty="0" smtClean="0"/>
              <a:t>reflected ray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8" descr="2012-03-13-05_48_48_edited-cop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3601" y="1752600"/>
            <a:ext cx="4590361" cy="3048000"/>
          </a:xfrm>
        </p:spPr>
      </p:pic>
      <p:pic>
        <p:nvPicPr>
          <p:cNvPr id="8" name="Picture 2" descr="C:\Users\chris.piers\AppData\Local\Microsoft\Windows\Temporary Internet Files\Content.IE5\YA82SF48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4572000" cy="407388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96200" y="19050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9050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6200" y="3810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29600" y="3810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444578"/>
            <a:ext cx="4038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The line half way between the incident ray and the reflected ray is called the </a:t>
            </a:r>
            <a:r>
              <a:rPr lang="en-US" b="1" u="sng" dirty="0" smtClean="0"/>
              <a:t>normal.</a:t>
            </a:r>
          </a:p>
          <a:p>
            <a:r>
              <a:rPr lang="en-US" dirty="0" smtClean="0"/>
              <a:t>The angle between the incident ray and normal is called the </a:t>
            </a:r>
            <a:r>
              <a:rPr lang="en-US" b="1" u="sng" dirty="0" smtClean="0"/>
              <a:t>angle of incidence</a:t>
            </a:r>
            <a:r>
              <a:rPr lang="en-US" dirty="0" smtClean="0"/>
              <a:t> (</a:t>
            </a:r>
            <a:r>
              <a:rPr lang="en-US" i="1" dirty="0" err="1" smtClean="0"/>
              <a:t>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angle between the reflected ray and the normal is called the </a:t>
            </a:r>
            <a:r>
              <a:rPr lang="en-US" b="1" u="sng" dirty="0" smtClean="0"/>
              <a:t>angle of reflection </a:t>
            </a:r>
            <a:r>
              <a:rPr lang="en-US" dirty="0" smtClean="0"/>
              <a:t>(r)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Content Placeholder 8" descr="2012-03-13-05_48_48_edited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1" y="1752600"/>
            <a:ext cx="4590361" cy="3048000"/>
          </a:xfrm>
          <a:prstGeom prst="rect">
            <a:avLst/>
          </a:prstGeom>
        </p:spPr>
      </p:pic>
      <p:pic>
        <p:nvPicPr>
          <p:cNvPr id="6" name="Picture 2" descr="C:\Users\chris.piers\AppData\Local\Microsoft\Windows\Temporary Internet Files\Content.IE5\YA82SF48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4572000" cy="407388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96200" y="3810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29600" y="3810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/>
              <a:t>point of incidence </a:t>
            </a:r>
            <a:r>
              <a:rPr lang="en-US" dirty="0" smtClean="0"/>
              <a:t>is the spot where the incident ray strikes the reflecting surface.</a:t>
            </a:r>
            <a:endParaRPr lang="en-US" dirty="0"/>
          </a:p>
        </p:txBody>
      </p:sp>
      <p:pic>
        <p:nvPicPr>
          <p:cNvPr id="5" name="Picture 2" descr="C:\Users\chris.piers\AppData\Local\Microsoft\Windows\Temporary Internet Files\Content.IE5\YA82SF48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4572000" cy="4073884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8077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/>
              <a:t>worksheet</a:t>
            </a:r>
          </a:p>
          <a:p>
            <a:r>
              <a:rPr lang="en-US" dirty="0" smtClean="0"/>
              <a:t>Reflection Lab</a:t>
            </a:r>
          </a:p>
          <a:p>
            <a:r>
              <a:rPr lang="en-US" dirty="0" smtClean="0"/>
              <a:t>Reflection </a:t>
            </a:r>
            <a:r>
              <a:rPr lang="en-US" smtClean="0"/>
              <a:t>Target Activity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LIGHT CAN BE REFRACTED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349500"/>
            <a:ext cx="7772400" cy="3505200"/>
          </a:xfrm>
        </p:spPr>
        <p:txBody>
          <a:bodyPr/>
          <a:lstStyle/>
          <a:p>
            <a:pPr eaLnBrk="1" hangingPunct="1"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</a:rPr>
              <a:t>Light bends when it moves into different </a:t>
            </a:r>
            <a:r>
              <a:rPr lang="en-US" u="sng">
                <a:ea typeface="ＭＳ Ｐゴシック" charset="0"/>
              </a:rPr>
              <a:t>mediums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</a:rPr>
              <a:t>Light bends because the </a:t>
            </a:r>
            <a:r>
              <a:rPr lang="en-US" u="sng">
                <a:ea typeface="ＭＳ Ｐゴシック" charset="0"/>
              </a:rPr>
              <a:t>speed</a:t>
            </a:r>
            <a:r>
              <a:rPr lang="en-US">
                <a:ea typeface="ＭＳ Ｐゴシック" charset="0"/>
              </a:rPr>
              <a:t> changes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</a:rPr>
              <a:t>The angle of refraction is the angle between the </a:t>
            </a:r>
            <a:r>
              <a:rPr lang="en-US" u="sng">
                <a:ea typeface="ＭＳ Ｐゴシック" charset="0"/>
              </a:rPr>
              <a:t>refracted ray</a:t>
            </a:r>
            <a:r>
              <a:rPr lang="en-US">
                <a:ea typeface="ＭＳ Ｐゴシック" charset="0"/>
              </a:rPr>
              <a:t> of light and the </a:t>
            </a:r>
            <a:r>
              <a:rPr lang="en-US" u="sng">
                <a:ea typeface="ＭＳ Ｐゴシック" charset="0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24972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1214438"/>
            <a:ext cx="41433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1214438"/>
            <a:ext cx="35718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87" y="3557316"/>
            <a:ext cx="3529890" cy="2621507"/>
          </a:xfrm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4" y="1389063"/>
            <a:ext cx="25622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6"/>
          <a:stretch>
            <a:fillRect/>
          </a:stretch>
        </p:blipFill>
        <p:spPr bwMode="auto">
          <a:xfrm>
            <a:off x="1666330" y="1052785"/>
            <a:ext cx="278606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1666330" y="3370606"/>
            <a:ext cx="278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Transparent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4699000" y="6069014"/>
            <a:ext cx="278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Opaque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7485063" y="3513138"/>
            <a:ext cx="278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eaLnBrk="0" hangingPunct="0">
              <a:buFont typeface="Monotype Sorts" charset="0"/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Translucent</a:t>
            </a:r>
          </a:p>
        </p:txBody>
      </p:sp>
    </p:spTree>
    <p:extLst>
      <p:ext uri="{BB962C8B-B14F-4D97-AF65-F5344CB8AC3E}">
        <p14:creationId xmlns:p14="http://schemas.microsoft.com/office/powerpoint/2010/main" val="15456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latin typeface="Comic Sans MS" charset="0"/>
              <a:ea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>
              <a:latin typeface="Comic Sans MS" charset="0"/>
              <a:ea typeface="ＭＳ Ｐゴシック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571626"/>
            <a:ext cx="76263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1714500"/>
            <a:ext cx="1643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6" y="1673225"/>
            <a:ext cx="18573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643063"/>
            <a:ext cx="12144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6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u="sng" dirty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 Ray Model of Light</a:t>
            </a:r>
            <a:br>
              <a:rPr lang="en-CA" sz="4800" u="sng" dirty="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819400"/>
            <a:ext cx="8001000" cy="4572000"/>
          </a:xfrm>
        </p:spPr>
        <p:txBody>
          <a:bodyPr>
            <a:normAutofit/>
          </a:bodyPr>
          <a:lstStyle/>
          <a:p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The ray model of light helps you to predict where shadows will form and how large they will be</a:t>
            </a:r>
          </a:p>
          <a:p>
            <a:pPr>
              <a:buFont typeface="Arial" charset="0"/>
              <a:buChar char="•"/>
            </a:pPr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Light travels in straight lines</a:t>
            </a:r>
          </a:p>
          <a:p>
            <a:pPr>
              <a:buFont typeface="Arial" charset="0"/>
              <a:buChar char="•"/>
            </a:pPr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Objects farther away from the light source cast a smaller shadow and objects closer to the light cast a larger shadow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53" y="4786076"/>
            <a:ext cx="2263131" cy="180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it out-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5827" y="2498125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groups of 2 or 3 grab a flashlight a solid (opaque) object, and a ruler</a:t>
            </a:r>
          </a:p>
          <a:p>
            <a:r>
              <a:rPr lang="en-US" dirty="0" smtClean="0"/>
              <a:t>Shine the flashlight on the wall and put the object between the beam of light and the wall approximately 10 cm from the flashlight and </a:t>
            </a:r>
            <a:r>
              <a:rPr lang="en-US" dirty="0"/>
              <a:t>m</a:t>
            </a:r>
            <a:r>
              <a:rPr lang="en-US" dirty="0" smtClean="0"/>
              <a:t>easure the diameter of the shadow it casts</a:t>
            </a:r>
          </a:p>
          <a:p>
            <a:r>
              <a:rPr lang="en-US" dirty="0" smtClean="0"/>
              <a:t>Move the solid object approximately 20 cm from the flashlight and measure the diameter of the shadow casted now</a:t>
            </a:r>
          </a:p>
          <a:p>
            <a:r>
              <a:rPr lang="en-US" dirty="0" smtClean="0"/>
              <a:t>Record your results on a sheet of </a:t>
            </a:r>
            <a:r>
              <a:rPr lang="en-US" dirty="0" err="1" smtClean="0"/>
              <a:t>looseleaf</a:t>
            </a:r>
            <a:r>
              <a:rPr lang="en-US" dirty="0" smtClean="0"/>
              <a:t> (one per group); draw a ray diagram that shows what is happening. </a:t>
            </a:r>
          </a:p>
        </p:txBody>
      </p:sp>
    </p:spTree>
    <p:extLst>
      <p:ext uri="{BB962C8B-B14F-4D97-AF65-F5344CB8AC3E}">
        <p14:creationId xmlns:p14="http://schemas.microsoft.com/office/powerpoint/2010/main" val="27606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omic Sans MS" charset="0"/>
                <a:ea typeface="ＭＳ Ｐゴシック" charset="0"/>
              </a:rPr>
              <a:t>Ray Diagrams &amp; Shadows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524001"/>
            <a:ext cx="59721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Lab Reflection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Describe the relationship between the distance of the object between the flashlight and the screen and the size of the shadow cast.  </a:t>
            </a:r>
          </a:p>
          <a:p>
            <a:pPr lvl="0"/>
            <a:r>
              <a:rPr lang="en-CA" dirty="0"/>
              <a:t>Describe the relationship between the size of the object and the size of the shadow it casts. </a:t>
            </a:r>
          </a:p>
          <a:p>
            <a:pPr lvl="0"/>
            <a:r>
              <a:rPr lang="en-CA" dirty="0"/>
              <a:t>Explain why a shadow was not formed in part 4</a:t>
            </a:r>
            <a:r>
              <a:rPr lang="en-CA" dirty="0" smtClean="0"/>
              <a:t>. (paper perpendicular to flashlight and square)</a:t>
            </a:r>
            <a:endParaRPr lang="en-CA" dirty="0"/>
          </a:p>
          <a:p>
            <a:pPr lvl="0"/>
            <a:r>
              <a:rPr lang="en-CA" dirty="0"/>
              <a:t>Why did we need to turn the lights off to do this lab?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25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4: Reflecting Light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83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90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LIGHT CAN BE REFLECTED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In order for something to act as a mirror and reflect an image, it has to be </a:t>
            </a:r>
            <a:r>
              <a:rPr lang="en-US" u="sng" dirty="0">
                <a:ea typeface="ＭＳ Ｐゴシック" charset="0"/>
              </a:rPr>
              <a:t>perfectly smooth</a:t>
            </a:r>
          </a:p>
        </p:txBody>
      </p:sp>
    </p:spTree>
    <p:extLst>
      <p:ext uri="{BB962C8B-B14F-4D97-AF65-F5344CB8AC3E}">
        <p14:creationId xmlns:p14="http://schemas.microsoft.com/office/powerpoint/2010/main" val="25182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</TotalTime>
  <Words>550</Words>
  <Application>Microsoft Office PowerPoint</Application>
  <PresentationFormat>Widescreen</PresentationFormat>
  <Paragraphs>57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Century Gothic</vt:lpstr>
      <vt:lpstr>Comic Sans MS</vt:lpstr>
      <vt:lpstr>Monotype Sorts</vt:lpstr>
      <vt:lpstr>Symbol</vt:lpstr>
      <vt:lpstr>Wingdings</vt:lpstr>
      <vt:lpstr>Wingdings 3</vt:lpstr>
      <vt:lpstr>Ion Boardroom</vt:lpstr>
      <vt:lpstr>Review From Last Class</vt:lpstr>
      <vt:lpstr>PowerPoint Presentation</vt:lpstr>
      <vt:lpstr>PowerPoint Presentation</vt:lpstr>
      <vt:lpstr>The Ray Model of Light </vt:lpstr>
      <vt:lpstr>Test it out- Shadows</vt:lpstr>
      <vt:lpstr>Ray Diagrams &amp; Shadows</vt:lpstr>
      <vt:lpstr>Shadows Lab Reflection Questions</vt:lpstr>
      <vt:lpstr>Lesson 4: Reflecting Light</vt:lpstr>
      <vt:lpstr>LIGHT CAN BE REFLECTED</vt:lpstr>
      <vt:lpstr>THE LAW OF REFLECTION</vt:lpstr>
      <vt:lpstr>PowerPoint Presentation</vt:lpstr>
      <vt:lpstr>PowerPoint Presentation</vt:lpstr>
      <vt:lpstr>Reflection</vt:lpstr>
      <vt:lpstr>PowerPoint Presentation</vt:lpstr>
      <vt:lpstr>PowerPoint Presentation</vt:lpstr>
      <vt:lpstr>Reflection Worksheet</vt:lpstr>
      <vt:lpstr>Refraction</vt:lpstr>
      <vt:lpstr>LIGHT CAN BE REFRACTED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From Last Class</dc:title>
  <dc:creator>User</dc:creator>
  <cp:lastModifiedBy>User</cp:lastModifiedBy>
  <cp:revision>5</cp:revision>
  <dcterms:created xsi:type="dcterms:W3CDTF">2019-04-23T13:07:56Z</dcterms:created>
  <dcterms:modified xsi:type="dcterms:W3CDTF">2019-04-24T13:22:17Z</dcterms:modified>
</cp:coreProperties>
</file>