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8" r:id="rId3"/>
    <p:sldId id="264" r:id="rId4"/>
    <p:sldId id="265" r:id="rId5"/>
    <p:sldId id="266" r:id="rId6"/>
    <p:sldId id="259" r:id="rId7"/>
    <p:sldId id="276" r:id="rId8"/>
    <p:sldId id="278" r:id="rId9"/>
    <p:sldId id="260" r:id="rId10"/>
    <p:sldId id="261" r:id="rId11"/>
    <p:sldId id="262" r:id="rId12"/>
    <p:sldId id="263" r:id="rId13"/>
    <p:sldId id="273" r:id="rId14"/>
    <p:sldId id="274" r:id="rId15"/>
    <p:sldId id="279" r:id="rId16"/>
    <p:sldId id="28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8E932-3428-404C-A0DB-08AABB7D6DF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719CE-7A5B-6842-BE22-CA926001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1D762D-CB87-594A-ACAC-5298482A00E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7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EA5879-952C-F141-8217-228BD164DDA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6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CA">
              <a:ea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88F039-F638-004A-B8A0-896C44E261F1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958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7CE149-7AD3-2C4E-9B15-A8E1BD85B68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9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D4909D-9689-426D-80C3-4E4A8FD42FBA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70406-B6F3-43AD-9B43-79D012ABC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&amp;esrc=s&amp;frm=1&amp;source=images&amp;cd=&amp;cad=rja&amp;uact=8&amp;docid=n6TdLtDDZWL2KM&amp;tbnid=-zr83D2-SbNy6M:&amp;ved=&amp;url=http://www.freeimageslive.co.uk/recent_images/50?page=6&amp;ei=dGG9U4mdMOzhsAT2oIGADw&amp;bvm=bv.70138588,d.cWc&amp;psig=AFQjCNFDiCtle3kJwW6y2ATzaWRTKuxV9w&amp;ust=140500658120233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CAcQjRw&amp;url=http://www.golberz.com/2010/08/living-shadows.html&amp;ei=K7aDVIK4GIOZNt37gMgP&amp;bvm=bv.80642063,d.eXY&amp;psig=AFQjCNEKZJZSSVhDk38MyDqQogxrK9hG_Q&amp;ust=141800432697093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0.gstatic.com/images?q=tbn:ANd9GcT-3tKQnonTdQzqmpiuQok88IM9Jitu3-wF5Wq9rASY88X-Rgmg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4996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KWL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3657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light passes through a substance or object , it is called </a:t>
            </a:r>
            <a:r>
              <a:rPr lang="en-US" b="1" u="sng" dirty="0" smtClean="0"/>
              <a:t>transparent</a:t>
            </a:r>
            <a:r>
              <a:rPr lang="en-US" dirty="0" smtClean="0"/>
              <a:t>.</a:t>
            </a:r>
          </a:p>
          <a:p>
            <a:r>
              <a:rPr lang="en-US" sz="2800" dirty="0">
                <a:latin typeface="Comic Sans MS" charset="0"/>
                <a:ea typeface="ＭＳ Ｐゴシック" charset="0"/>
              </a:rPr>
              <a:t>Objects can be clearly seen through the </a:t>
            </a:r>
            <a:r>
              <a:rPr lang="en-US" sz="2800" dirty="0" smtClean="0">
                <a:latin typeface="Comic Sans MS" charset="0"/>
                <a:ea typeface="ＭＳ Ｐゴシック" charset="0"/>
              </a:rPr>
              <a:t>material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Glass</a:t>
            </a:r>
          </a:p>
          <a:p>
            <a:r>
              <a:rPr lang="en-US" dirty="0" smtClean="0"/>
              <a:t>Lenses in your eyes</a:t>
            </a:r>
          </a:p>
        </p:txBody>
      </p:sp>
      <p:pic>
        <p:nvPicPr>
          <p:cNvPr id="19458" name="Picture 2" descr="http://cdn.trendhunterstatic.com/thumbs/transparent-acrylic-paperweigh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22725" cy="402272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81400"/>
            <a:ext cx="1398030" cy="16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Translucent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471" y="1546407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only some light passes through and the rest is scattered, it is called </a:t>
            </a:r>
            <a:r>
              <a:rPr lang="en-US" b="1" u="sng" dirty="0" smtClean="0"/>
              <a:t>translucent</a:t>
            </a:r>
            <a:r>
              <a:rPr lang="en-US" dirty="0" smtClean="0"/>
              <a:t>. Objects cannot be clearly seen on the other side.</a:t>
            </a:r>
          </a:p>
          <a:p>
            <a:r>
              <a:rPr lang="en-US" dirty="0" smtClean="0"/>
              <a:t> Produces faint shadows.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Wax paper</a:t>
            </a:r>
          </a:p>
          <a:p>
            <a:r>
              <a:rPr lang="en-US" dirty="0" smtClean="0"/>
              <a:t>Frosted glass</a:t>
            </a:r>
          </a:p>
          <a:p>
            <a:r>
              <a:rPr lang="en-US" dirty="0" smtClean="0"/>
              <a:t>Plastic cup</a:t>
            </a:r>
          </a:p>
          <a:p>
            <a:r>
              <a:rPr lang="en-US" dirty="0" smtClean="0"/>
              <a:t>Some minerals/gems</a:t>
            </a:r>
          </a:p>
          <a:p>
            <a:r>
              <a:rPr lang="en-US" dirty="0" smtClean="0"/>
              <a:t>Leaves</a:t>
            </a:r>
          </a:p>
          <a:p>
            <a:r>
              <a:rPr lang="en-US" dirty="0" smtClean="0"/>
              <a:t>Tissue paper</a:t>
            </a:r>
          </a:p>
          <a:p>
            <a:endParaRPr lang="en-US" dirty="0"/>
          </a:p>
        </p:txBody>
      </p:sp>
      <p:pic>
        <p:nvPicPr>
          <p:cNvPr id="21506" name="Picture 2" descr="http://3.bp.blogspot.com/_4EV2c0OVBnA/TMm3cBx7yvI/AAAAAAAAA1s/rdzAWziMiQE/s1600/behind+the+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3886200" cy="2601595"/>
          </a:xfrm>
          <a:prstGeom prst="rect">
            <a:avLst/>
          </a:prstGeom>
          <a:noFill/>
        </p:spPr>
      </p:pic>
      <p:pic>
        <p:nvPicPr>
          <p:cNvPr id="21508" name="Picture 4" descr="http://www.wesellcoffee.com/media/translucent%20cups%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2151009" cy="2117725"/>
          </a:xfrm>
          <a:prstGeom prst="rect">
            <a:avLst/>
          </a:prstGeom>
          <a:noFill/>
        </p:spPr>
      </p:pic>
      <p:sp>
        <p:nvSpPr>
          <p:cNvPr id="21510" name="AutoShape 6" descr="Diamond"/>
          <p:cNvSpPr>
            <a:spLocks noChangeAspect="1" noChangeArrowheads="1"/>
          </p:cNvSpPr>
          <p:nvPr/>
        </p:nvSpPr>
        <p:spPr bwMode="auto">
          <a:xfrm>
            <a:off x="63500" y="-136525"/>
            <a:ext cx="6905625" cy="4381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4343400"/>
            <a:ext cx="2317687" cy="1828800"/>
          </a:xfrm>
        </p:spPr>
      </p:pic>
      <p:pic>
        <p:nvPicPr>
          <p:cNvPr id="12" name="Picture 11" descr="8117fbdb150edb3c18ce457f9fb1152e4a425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286000"/>
            <a:ext cx="3733800" cy="19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light is unable to pass through a substance or object it is called </a:t>
            </a:r>
            <a:r>
              <a:rPr lang="en-US" b="1" u="sng" dirty="0" smtClean="0"/>
              <a:t>opaque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Opaque materials block the passage of light and create shadows when light strikes them.</a:t>
            </a:r>
          </a:p>
          <a:p>
            <a:endParaRPr lang="en-US" dirty="0"/>
          </a:p>
        </p:txBody>
      </p:sp>
      <p:pic>
        <p:nvPicPr>
          <p:cNvPr id="5" name="Content Placeholder 4" descr="bcb528c5a5fef24a2087b691023354f36875d77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609600"/>
            <a:ext cx="4497860" cy="2438400"/>
          </a:xfrm>
        </p:spPr>
      </p:pic>
      <p:pic>
        <p:nvPicPr>
          <p:cNvPr id="20482" name="Picture 2" descr="https://encrypted-tbn2.gstatic.com/images?q=tbn:ANd9GcSMZBpkgsxmdij6Y96yyX0YfMyXUKtcSYnpQOHYxceRN8x-zoOJ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971800"/>
            <a:ext cx="4495800" cy="3378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1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657600"/>
            <a:ext cx="2684463" cy="1995487"/>
          </a:xfrm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389063"/>
            <a:ext cx="25622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6"/>
          <a:stretch>
            <a:fillRect/>
          </a:stretch>
        </p:blipFill>
        <p:spPr bwMode="auto">
          <a:xfrm>
            <a:off x="484188" y="1385888"/>
            <a:ext cx="278606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484188" y="3513138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Transparent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3276600" y="5638800"/>
            <a:ext cx="278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Opaque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5961063" y="3513138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Translucent</a:t>
            </a:r>
          </a:p>
        </p:txBody>
      </p:sp>
    </p:spTree>
    <p:extLst>
      <p:ext uri="{BB962C8B-B14F-4D97-AF65-F5344CB8AC3E}">
        <p14:creationId xmlns:p14="http://schemas.microsoft.com/office/powerpoint/2010/main" val="130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latin typeface="Comic Sans MS" charset="0"/>
              <a:ea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>
              <a:latin typeface="Comic Sans MS" charset="0"/>
              <a:ea typeface="ＭＳ Ｐゴシック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76263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14500"/>
            <a:ext cx="1643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73225"/>
            <a:ext cx="18573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12144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u="sng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 Ray Model of Light</a:t>
            </a:r>
            <a:br>
              <a:rPr lang="en-CA" sz="4800" u="sng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72000"/>
          </a:xfrm>
        </p:spPr>
        <p:txBody>
          <a:bodyPr>
            <a:normAutofit/>
          </a:bodyPr>
          <a:lstStyle/>
          <a:p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The ray model of light helps you to predict where shadows will form and how large they will be</a:t>
            </a:r>
          </a:p>
          <a:p>
            <a:pPr>
              <a:buFont typeface="Arial" charset="0"/>
              <a:buChar char="•"/>
            </a:pPr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Light travels in straight lines</a:t>
            </a:r>
          </a:p>
          <a:p>
            <a:pPr>
              <a:buFont typeface="Arial" charset="0"/>
              <a:buChar char="•"/>
            </a:pPr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Objects farther away from the light source cast a smaller shadow and objects closer to the light cast a larger shadow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4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it out-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groups of 2 or 3 grab a flashlight a solid (opaque) object, and a ruler</a:t>
            </a:r>
          </a:p>
          <a:p>
            <a:r>
              <a:rPr lang="en-US" dirty="0" smtClean="0"/>
              <a:t>Shine the flashlight on the wall and put the object between the beam of light and the wall approximately 10 cm from the flashlight and </a:t>
            </a:r>
            <a:r>
              <a:rPr lang="en-US" dirty="0"/>
              <a:t>m</a:t>
            </a:r>
            <a:r>
              <a:rPr lang="en-US" dirty="0" smtClean="0"/>
              <a:t>easure the diameter of the shadow it casts</a:t>
            </a:r>
          </a:p>
          <a:p>
            <a:r>
              <a:rPr lang="en-US" dirty="0" smtClean="0"/>
              <a:t>Move the solid object approximately 20 cm from the flashlight and measure the diameter of the shadow casted now</a:t>
            </a:r>
          </a:p>
          <a:p>
            <a:r>
              <a:rPr lang="en-US" dirty="0" smtClean="0"/>
              <a:t>Record your results on a sheet of </a:t>
            </a:r>
            <a:r>
              <a:rPr lang="en-US" dirty="0" err="1" smtClean="0"/>
              <a:t>looseleaf</a:t>
            </a:r>
            <a:r>
              <a:rPr lang="en-US" dirty="0" smtClean="0"/>
              <a:t> (one per group); draw a ray diagram that shows what is happening</a:t>
            </a:r>
            <a:r>
              <a:rPr lang="en-US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503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omic Sans MS" charset="0"/>
                <a:ea typeface="ＭＳ Ｐゴシック" charset="0"/>
              </a:rPr>
              <a:t>Ray Diagrams &amp; Shadows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59721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from last 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What is light?  </a:t>
            </a:r>
          </a:p>
          <a:p>
            <a:r>
              <a:rPr lang="en-US" b="1" u="sng" dirty="0"/>
              <a:t>Energy our eyes can see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What are the 2 sources of light?</a:t>
            </a:r>
          </a:p>
          <a:p>
            <a:r>
              <a:rPr lang="en-US" b="1" u="sng" dirty="0"/>
              <a:t>Natural and artificial</a:t>
            </a:r>
          </a:p>
          <a:p>
            <a:endParaRPr lang="en-US" dirty="0"/>
          </a:p>
          <a:p>
            <a:r>
              <a:rPr lang="en-US" dirty="0"/>
              <a:t>What are objects called that give off their own light?</a:t>
            </a:r>
          </a:p>
          <a:p>
            <a:r>
              <a:rPr lang="en-US" b="1" u="sng" dirty="0"/>
              <a:t>Luminous</a:t>
            </a:r>
          </a:p>
          <a:p>
            <a:endParaRPr lang="en-US" b="1" u="sng" dirty="0"/>
          </a:p>
          <a:p>
            <a:r>
              <a:rPr lang="en-US" dirty="0"/>
              <a:t>What are all other objects called? </a:t>
            </a:r>
          </a:p>
          <a:p>
            <a:r>
              <a:rPr lang="en-US" b="1" u="sng" dirty="0"/>
              <a:t>Nonluminous</a:t>
            </a:r>
          </a:p>
          <a:p>
            <a:endParaRPr lang="en-US" b="1" u="sng" dirty="0"/>
          </a:p>
          <a:p>
            <a:r>
              <a:rPr lang="en-US" dirty="0"/>
              <a:t>How do we see the things around us that are not producing their own light? </a:t>
            </a:r>
          </a:p>
          <a:p>
            <a:r>
              <a:rPr lang="en-US" dirty="0"/>
              <a:t> </a:t>
            </a:r>
            <a:r>
              <a:rPr lang="en-US" b="1" u="sng" dirty="0"/>
              <a:t>Reflection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/>
              <a:t>What can light be transformed into?</a:t>
            </a:r>
          </a:p>
          <a:p>
            <a:r>
              <a:rPr lang="en-CA" dirty="0" smtClean="0"/>
              <a:t>Electrical Energy,  Thermal energy and Chemical Energy</a:t>
            </a:r>
          </a:p>
          <a:p>
            <a:endParaRPr lang="en-CA" dirty="0"/>
          </a:p>
          <a:p>
            <a:r>
              <a:rPr lang="en-CA" dirty="0" smtClean="0"/>
              <a:t>What is intensity?</a:t>
            </a:r>
          </a:p>
          <a:p>
            <a:endParaRPr lang="en-CA" dirty="0"/>
          </a:p>
          <a:p>
            <a:r>
              <a:rPr lang="en-CA" dirty="0" smtClean="0"/>
              <a:t>Light always travels in….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Second Basic Principle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Light travels in a </a:t>
            </a:r>
            <a:r>
              <a:rPr lang="en-US" i="1" u="sng" dirty="0" smtClean="0"/>
              <a:t>straight line </a:t>
            </a:r>
            <a:r>
              <a:rPr lang="en-US" i="1" dirty="0" smtClean="0"/>
              <a:t>from its </a:t>
            </a:r>
            <a:r>
              <a:rPr lang="en-US" i="1" u="sng" dirty="0" smtClean="0"/>
              <a:t>source</a:t>
            </a:r>
          </a:p>
          <a:p>
            <a:endParaRPr lang="en-US" dirty="0" smtClean="0"/>
          </a:p>
          <a:p>
            <a:r>
              <a:rPr lang="en-US" dirty="0" smtClean="0"/>
              <a:t>Light will continue to travel in a straight line until it </a:t>
            </a:r>
            <a:r>
              <a:rPr lang="en-US" u="sng" dirty="0" smtClean="0"/>
              <a:t>hits</a:t>
            </a:r>
            <a:r>
              <a:rPr lang="en-US" dirty="0" smtClean="0"/>
              <a:t> something.</a:t>
            </a:r>
          </a:p>
          <a:p>
            <a:r>
              <a:rPr lang="en-US" dirty="0" smtClean="0"/>
              <a:t>The light becomes </a:t>
            </a:r>
            <a:r>
              <a:rPr lang="en-US" u="sng" dirty="0" smtClean="0"/>
              <a:t>less intense </a:t>
            </a:r>
            <a:r>
              <a:rPr lang="en-US" dirty="0" smtClean="0"/>
              <a:t>as it travels farther away, which can be seen in this picture. </a:t>
            </a:r>
          </a:p>
          <a:p>
            <a:r>
              <a:rPr lang="en-US" dirty="0" smtClean="0"/>
              <a:t>(demo - smoke or chalk dust with laser pointer)</a:t>
            </a:r>
          </a:p>
        </p:txBody>
      </p:sp>
      <p:pic>
        <p:nvPicPr>
          <p:cNvPr id="9" name="Content Placeholder 8" descr="2012-03-13-05_48_48_edited-cop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3158" y="2672954"/>
            <a:ext cx="4360843" cy="2895600"/>
          </a:xfrm>
        </p:spPr>
      </p:pic>
      <p:sp>
        <p:nvSpPr>
          <p:cNvPr id="17410" name="AutoShape 2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63500" y="-136525"/>
            <a:ext cx="73056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63500" y="-136525"/>
            <a:ext cx="73056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63500" y="-136525"/>
            <a:ext cx="73056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63500" y="-136525"/>
            <a:ext cx="73056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213"/>
            <a:ext cx="4038600" cy="30259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The only reason you can see the laser beam is because it is hitting the dust particles in the air – if there were no dust particles, you wouldn’t be able to see the light, except for where it hits the wall.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61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 light keeps on going….forever!  Unless it hits something.</a:t>
            </a:r>
          </a:p>
          <a:p>
            <a:endParaRPr lang="en-CA" dirty="0"/>
          </a:p>
          <a:p>
            <a:r>
              <a:rPr lang="en-CA" dirty="0" smtClean="0"/>
              <a:t>What happens when light hits something?</a:t>
            </a:r>
          </a:p>
          <a:p>
            <a:r>
              <a:rPr lang="en-CA" dirty="0" smtClean="0"/>
              <a:t>Besides reflecting and absorbing</a:t>
            </a:r>
            <a:endParaRPr lang="en-CA" dirty="0"/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88303"/>
            <a:ext cx="4038600" cy="2549756"/>
          </a:xfrm>
        </p:spPr>
      </p:pic>
    </p:spTree>
    <p:extLst>
      <p:ext uri="{BB962C8B-B14F-4D97-AF65-F5344CB8AC3E}">
        <p14:creationId xmlns:p14="http://schemas.microsoft.com/office/powerpoint/2010/main" val="24276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light hits something</a:t>
            </a:r>
            <a:r>
              <a:rPr lang="en-US" dirty="0" smtClean="0"/>
              <a:t>, it can be reflected or absorbed…or </a:t>
            </a:r>
            <a:r>
              <a:rPr lang="en-US" dirty="0"/>
              <a:t>it can </a:t>
            </a:r>
            <a:r>
              <a:rPr lang="en-US" u="sng" dirty="0"/>
              <a:t>pass through it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/>
              <a:t>be </a:t>
            </a:r>
            <a:r>
              <a:rPr lang="en-US" u="sng" dirty="0"/>
              <a:t>scattered, </a:t>
            </a:r>
            <a:r>
              <a:rPr lang="en-US" dirty="0"/>
              <a:t>depending on what the object is like.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62200"/>
            <a:ext cx="4038600" cy="25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ea typeface="ＭＳ Ｐゴシック" charset="0"/>
              </a:rPr>
              <a:t>THE RAY MODEL OF LIGHT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Monotype Sorts" charset="0"/>
              <a:buNone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514600"/>
            <a:ext cx="42132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ea typeface="ＭＳ Ｐゴシック" charset="0"/>
              </a:rPr>
              <a:t>LIGHT AND MATTER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v"/>
            </a:pPr>
            <a:r>
              <a:rPr lang="en-US">
                <a:latin typeface="Comic Sans MS" charset="0"/>
                <a:ea typeface="ＭＳ Ｐゴシック" charset="0"/>
              </a:rPr>
              <a:t>The type of matter in an object determines the amount of light it </a:t>
            </a:r>
            <a:r>
              <a:rPr lang="en-US" u="sng">
                <a:latin typeface="Comic Sans MS" charset="0"/>
                <a:ea typeface="ＭＳ Ｐゴシック" charset="0"/>
              </a:rPr>
              <a:t>reflects</a:t>
            </a:r>
            <a:r>
              <a:rPr lang="en-US">
                <a:latin typeface="Comic Sans MS" charset="0"/>
                <a:ea typeface="ＭＳ Ｐゴシック" charset="0"/>
              </a:rPr>
              <a:t>, </a:t>
            </a:r>
            <a:r>
              <a:rPr lang="en-US" u="sng">
                <a:latin typeface="Comic Sans MS" charset="0"/>
                <a:ea typeface="ＭＳ Ｐゴシック" charset="0"/>
              </a:rPr>
              <a:t>absorbs</a:t>
            </a:r>
            <a:r>
              <a:rPr lang="en-US">
                <a:latin typeface="Comic Sans MS" charset="0"/>
                <a:ea typeface="ＭＳ Ｐゴシック" charset="0"/>
              </a:rPr>
              <a:t>, and </a:t>
            </a:r>
            <a:r>
              <a:rPr lang="en-US" u="sng">
                <a:latin typeface="Comic Sans MS" charset="0"/>
                <a:ea typeface="ＭＳ Ｐゴシック" charset="0"/>
              </a:rPr>
              <a:t>transmits</a:t>
            </a:r>
          </a:p>
        </p:txBody>
      </p:sp>
    </p:spTree>
    <p:extLst>
      <p:ext uri="{BB962C8B-B14F-4D97-AF65-F5344CB8AC3E}">
        <p14:creationId xmlns:p14="http://schemas.microsoft.com/office/powerpoint/2010/main" val="13468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objects – glass, wax paper and a piece of aluminum foil – how does light interact with them.</a:t>
            </a:r>
            <a:endParaRPr lang="en-US" dirty="0"/>
          </a:p>
        </p:txBody>
      </p:sp>
      <p:pic>
        <p:nvPicPr>
          <p:cNvPr id="4098" name="Picture 2" descr="http://www.redorbit.com/media/uploads/2013/12/flashlight-617x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22486"/>
            <a:ext cx="2971800" cy="2003677"/>
          </a:xfrm>
          <a:prstGeom prst="rect">
            <a:avLst/>
          </a:prstGeom>
          <a:noFill/>
        </p:spPr>
      </p:pic>
      <p:pic>
        <p:nvPicPr>
          <p:cNvPr id="4100" name="Picture 4" descr="http://www.rcthomas.com/wp-content/uploads/2013/08/Black-target-rid-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657600"/>
            <a:ext cx="20574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43434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object</a:t>
            </a:r>
          </a:p>
          <a:p>
            <a:r>
              <a:rPr lang="en-US" dirty="0" smtClean="0"/>
              <a:t>Glass, wax paper or aluminum foil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1600" y="3276600"/>
            <a:ext cx="0" cy="990600"/>
          </a:xfrm>
          <a:prstGeom prst="straightConnector1">
            <a:avLst/>
          </a:prstGeom>
          <a:ln w="793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2667000"/>
            <a:ext cx="0" cy="990600"/>
          </a:xfrm>
          <a:prstGeom prst="straightConnector1">
            <a:avLst/>
          </a:prstGeom>
          <a:ln w="793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1295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 what happens over here – describe what it looks like – try to explain why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5715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other materials that would do the same 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374</TotalTime>
  <Words>598</Words>
  <Application>Microsoft Office PowerPoint</Application>
  <PresentationFormat>On-screen Show (4:3)</PresentationFormat>
  <Paragraphs>86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Comic Sans MS</vt:lpstr>
      <vt:lpstr>Franklin Gothic Book</vt:lpstr>
      <vt:lpstr>Monotype Sorts</vt:lpstr>
      <vt:lpstr>Wingdings</vt:lpstr>
      <vt:lpstr>Wingdings 2</vt:lpstr>
      <vt:lpstr>Technic</vt:lpstr>
      <vt:lpstr>Optics</vt:lpstr>
      <vt:lpstr>Review from last day</vt:lpstr>
      <vt:lpstr>The Second Basic Principle of Light</vt:lpstr>
      <vt:lpstr>PowerPoint Presentation</vt:lpstr>
      <vt:lpstr>PowerPoint Presentation</vt:lpstr>
      <vt:lpstr>PowerPoint Presentation</vt:lpstr>
      <vt:lpstr>THE RAY MODEL OF LIGHT</vt:lpstr>
      <vt:lpstr>LIGHT AND MATTER</vt:lpstr>
      <vt:lpstr>Activity</vt:lpstr>
      <vt:lpstr>Transparent</vt:lpstr>
      <vt:lpstr>Translucent</vt:lpstr>
      <vt:lpstr>Opaque</vt:lpstr>
      <vt:lpstr>PowerPoint Presentation</vt:lpstr>
      <vt:lpstr>PowerPoint Presentation</vt:lpstr>
      <vt:lpstr>The Ray Model of Light </vt:lpstr>
      <vt:lpstr>Test it out- Shadows</vt:lpstr>
      <vt:lpstr>Ray Diagrams &amp; Shadows</vt:lpstr>
    </vt:vector>
  </TitlesOfParts>
  <Company>ED18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</dc:title>
  <dc:creator>ED18</dc:creator>
  <cp:lastModifiedBy>User</cp:lastModifiedBy>
  <cp:revision>23</cp:revision>
  <dcterms:created xsi:type="dcterms:W3CDTF">2014-12-04T16:49:39Z</dcterms:created>
  <dcterms:modified xsi:type="dcterms:W3CDTF">2019-04-08T12:14:04Z</dcterms:modified>
</cp:coreProperties>
</file>