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63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06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231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08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17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103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561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05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7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46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51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33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75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87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68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678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21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DA7A-AE72-4EAD-AC9D-DD9EAFC1CD54}" type="datetimeFigureOut">
              <a:rPr lang="en-CA" smtClean="0"/>
              <a:t>2019-04-01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48C5-B755-4273-BA98-BDECFBA44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269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YnMP1Uj2nz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YwsDvINxA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Xl8F-eIoi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Sources of Light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2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://www.wpclipart.com/education/books/books_5/large_open_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3146323" cy="12192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3983" y="696731"/>
            <a:ext cx="10972800" cy="8080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Intensity Experiment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www.watton.org/clipart/candles/candles1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3200401"/>
            <a:ext cx="3299837" cy="242252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8534400" y="3429000"/>
            <a:ext cx="5080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432800" y="3276600"/>
            <a:ext cx="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32800" y="4038600"/>
            <a:ext cx="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636000" y="3886200"/>
            <a:ext cx="609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636000" y="4038600"/>
            <a:ext cx="406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www.wpclipart.com/education/books/books_5/large_open_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3146323" cy="121920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flipH="1">
            <a:off x="1625600" y="3962400"/>
            <a:ext cx="6604000" cy="1600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235200" y="2514600"/>
            <a:ext cx="6096000" cy="1295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6"/>
          <p:cNvSpPr>
            <a:spLocks noGrp="1"/>
          </p:cNvSpPr>
          <p:nvPr>
            <p:ph idx="1"/>
          </p:nvPr>
        </p:nvSpPr>
        <p:spPr>
          <a:xfrm>
            <a:off x="473535" y="1677377"/>
            <a:ext cx="10972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Why, if light travels in a straight line, does the page of the book appear brighter the closer it is to the flashlight?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25600" y="3886200"/>
            <a:ext cx="6705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165600" y="1981200"/>
            <a:ext cx="4165600" cy="1752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54400" y="4038600"/>
            <a:ext cx="4775200" cy="2514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1600" y="5715000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closer the book, the more light rays hit the book and the more </a:t>
            </a:r>
            <a:r>
              <a:rPr lang="en-US" b="1" u="sng" dirty="0" smtClean="0"/>
              <a:t>intense</a:t>
            </a:r>
            <a:r>
              <a:rPr lang="en-US" dirty="0" smtClean="0"/>
              <a:t> the light appears (the brighter it is)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221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Basic Principle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Light travels in a </a:t>
            </a:r>
            <a:r>
              <a:rPr lang="en-US" i="1" u="sng" dirty="0" smtClean="0"/>
              <a:t>straight line </a:t>
            </a:r>
            <a:r>
              <a:rPr lang="en-US" i="1" dirty="0" smtClean="0"/>
              <a:t>from its </a:t>
            </a:r>
            <a:r>
              <a:rPr lang="en-US" i="1" u="sng" dirty="0" smtClean="0"/>
              <a:t>source</a:t>
            </a:r>
          </a:p>
          <a:p>
            <a:endParaRPr lang="en-US" dirty="0" smtClean="0"/>
          </a:p>
          <a:p>
            <a:r>
              <a:rPr lang="en-US" dirty="0" smtClean="0"/>
              <a:t>Light will continue to travel in a straight line until it </a:t>
            </a:r>
            <a:r>
              <a:rPr lang="en-US" u="sng" dirty="0" smtClean="0"/>
              <a:t>hits</a:t>
            </a:r>
            <a:r>
              <a:rPr lang="en-US" dirty="0" smtClean="0"/>
              <a:t> something.</a:t>
            </a:r>
          </a:p>
          <a:p>
            <a:r>
              <a:rPr lang="en-US" dirty="0" smtClean="0"/>
              <a:t>The light becomes </a:t>
            </a:r>
            <a:r>
              <a:rPr lang="en-US" u="sng" dirty="0" smtClean="0"/>
              <a:t>less intense </a:t>
            </a:r>
            <a:r>
              <a:rPr lang="en-US" dirty="0" smtClean="0"/>
              <a:t>as it travels farther away, which can be seen in this picture. </a:t>
            </a:r>
          </a:p>
          <a:p>
            <a:r>
              <a:rPr lang="en-US" dirty="0" smtClean="0"/>
              <a:t>(demo - smoke or chalk dust with laser pointer)</a:t>
            </a:r>
          </a:p>
        </p:txBody>
      </p:sp>
      <p:pic>
        <p:nvPicPr>
          <p:cNvPr id="9" name="Content Placeholder 8" descr="2012-03-13-05_48_48_edited-cop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7543" y="2672954"/>
            <a:ext cx="5814457" cy="2895600"/>
          </a:xfrm>
        </p:spPr>
      </p:pic>
      <p:sp>
        <p:nvSpPr>
          <p:cNvPr id="17410" name="AutoShape 2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84667" y="-136525"/>
            <a:ext cx="9740900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84667" y="-136525"/>
            <a:ext cx="9740900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84667" y="-136525"/>
            <a:ext cx="9740900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84667" y="-136525"/>
            <a:ext cx="9740900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50213"/>
            <a:ext cx="5384800" cy="30259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The only reason you can see the laser beam is because it is hitting the </a:t>
            </a:r>
            <a:r>
              <a:rPr lang="en-CA" dirty="0" smtClean="0"/>
              <a:t>dust</a:t>
            </a:r>
            <a:r>
              <a:rPr lang="en-CA" dirty="0" smtClean="0"/>
              <a:t> </a:t>
            </a:r>
            <a:r>
              <a:rPr lang="en-CA" dirty="0" smtClean="0"/>
              <a:t>particles in the air – if there were no </a:t>
            </a:r>
            <a:r>
              <a:rPr lang="en-CA" dirty="0" smtClean="0"/>
              <a:t>dust </a:t>
            </a:r>
            <a:r>
              <a:rPr lang="en-CA" dirty="0" smtClean="0"/>
              <a:t>particles, you wouldn’t be able to see the light, except for where it hits the wall.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77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 light keeps on going….forever!  Unless it hits something.</a:t>
            </a:r>
          </a:p>
          <a:p>
            <a:endParaRPr lang="en-CA" dirty="0"/>
          </a:p>
          <a:p>
            <a:r>
              <a:rPr lang="en-CA" dirty="0" smtClean="0"/>
              <a:t>What happens when light hits something?</a:t>
            </a:r>
          </a:p>
          <a:p>
            <a:r>
              <a:rPr lang="en-CA" dirty="0" smtClean="0"/>
              <a:t>Besides reflecting and absorbing : )</a:t>
            </a:r>
          </a:p>
          <a:p>
            <a:r>
              <a:rPr lang="en-CA" dirty="0" smtClean="0"/>
              <a:t>We’ll find out tomorrow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588303"/>
            <a:ext cx="5384800" cy="2549756"/>
          </a:xfrm>
        </p:spPr>
      </p:pic>
    </p:spTree>
    <p:extLst>
      <p:ext uri="{BB962C8B-B14F-4D97-AF65-F5344CB8AC3E}">
        <p14:creationId xmlns:p14="http://schemas.microsoft.com/office/powerpoint/2010/main" val="37937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741" y="390145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922" y="1641970"/>
            <a:ext cx="10972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light?  </a:t>
            </a:r>
          </a:p>
          <a:p>
            <a:r>
              <a:rPr lang="en-US" b="1" u="sng" dirty="0" smtClean="0"/>
              <a:t>Energy our eyes can see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are the 2 sources of light?</a:t>
            </a:r>
          </a:p>
          <a:p>
            <a:r>
              <a:rPr lang="en-US" b="1" u="sng" dirty="0" smtClean="0"/>
              <a:t>Natural and artificial</a:t>
            </a:r>
          </a:p>
          <a:p>
            <a:endParaRPr lang="en-US" dirty="0" smtClean="0"/>
          </a:p>
          <a:p>
            <a:r>
              <a:rPr lang="en-US" dirty="0" smtClean="0"/>
              <a:t>What are objects called that give off their own light?</a:t>
            </a:r>
          </a:p>
          <a:p>
            <a:r>
              <a:rPr lang="en-US" b="1" u="sng" dirty="0" smtClean="0"/>
              <a:t>Luminous</a:t>
            </a:r>
          </a:p>
          <a:p>
            <a:endParaRPr lang="en-US" b="1" u="sng" dirty="0" smtClean="0"/>
          </a:p>
          <a:p>
            <a:r>
              <a:rPr lang="en-US" dirty="0" smtClean="0"/>
              <a:t>What are all other objects called? </a:t>
            </a:r>
          </a:p>
          <a:p>
            <a:r>
              <a:rPr lang="en-US" b="1" u="sng" dirty="0" err="1" smtClean="0"/>
              <a:t>Nonluminous</a:t>
            </a:r>
            <a:endParaRPr lang="en-US" b="1" u="sng" dirty="0" smtClean="0"/>
          </a:p>
          <a:p>
            <a:endParaRPr lang="en-US" b="1" u="sng" dirty="0" smtClean="0"/>
          </a:p>
          <a:p>
            <a:r>
              <a:rPr lang="en-US" dirty="0" smtClean="0"/>
              <a:t>How do we see the things around us that are not producing their own light? </a:t>
            </a:r>
          </a:p>
          <a:p>
            <a:r>
              <a:rPr lang="en-US" dirty="0" smtClean="0"/>
              <a:t> </a:t>
            </a:r>
            <a:r>
              <a:rPr lang="en-US" b="1" u="sng" dirty="0" smtClean="0"/>
              <a:t>Reflection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112" y="1241340"/>
            <a:ext cx="8229600" cy="6357938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CA" sz="3500" u="sng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First Basic Principle of Light</a:t>
            </a:r>
          </a:p>
          <a:p>
            <a:pPr eaLnBrk="1" hangingPunct="1">
              <a:buFont typeface="Wingdings 2" charset="0"/>
              <a:buNone/>
            </a:pPr>
            <a:endParaRPr lang="en-CA" sz="3500" u="sng" dirty="0">
              <a:solidFill>
                <a:schemeClr val="accent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CA" sz="2200" dirty="0">
                <a:latin typeface="Comic Sans MS" charset="0"/>
                <a:ea typeface="ＭＳ Ｐゴシック" charset="0"/>
                <a:cs typeface="ＭＳ Ｐゴシック" charset="0"/>
              </a:rPr>
              <a:t>Light is a form of </a:t>
            </a:r>
            <a:r>
              <a:rPr lang="en-CA" sz="2200" u="sng" dirty="0">
                <a:latin typeface="Comic Sans MS" charset="0"/>
                <a:ea typeface="ＭＳ Ｐゴシック" charset="0"/>
                <a:cs typeface="ＭＳ Ｐゴシック" charset="0"/>
              </a:rPr>
              <a:t>energy</a:t>
            </a:r>
            <a:r>
              <a:rPr lang="en-CA" sz="2200" dirty="0">
                <a:latin typeface="Comic Sans MS" charset="0"/>
                <a:ea typeface="ＭＳ Ｐゴシック" charset="0"/>
                <a:cs typeface="ＭＳ Ｐゴシック" charset="0"/>
              </a:rPr>
              <a:t> and when it reaches a surface it can be </a:t>
            </a:r>
            <a:r>
              <a:rPr lang="en-CA" sz="2200" u="sng" dirty="0">
                <a:latin typeface="Comic Sans MS" charset="0"/>
                <a:ea typeface="ＭＳ Ｐゴシック" charset="0"/>
                <a:cs typeface="ＭＳ Ｐゴシック" charset="0"/>
              </a:rPr>
              <a:t>absorbed</a:t>
            </a:r>
            <a:r>
              <a:rPr lang="en-CA" sz="2200" dirty="0">
                <a:latin typeface="Comic Sans MS" charset="0"/>
                <a:ea typeface="ＭＳ Ｐゴシック" charset="0"/>
                <a:cs typeface="ＭＳ Ｐゴシック" charset="0"/>
              </a:rPr>
              <a:t> and </a:t>
            </a:r>
            <a:r>
              <a:rPr lang="en-CA" sz="2200" u="sng" dirty="0">
                <a:latin typeface="Comic Sans MS" charset="0"/>
                <a:ea typeface="ＭＳ Ｐゴシック" charset="0"/>
                <a:cs typeface="ＭＳ Ｐゴシック" charset="0"/>
              </a:rPr>
              <a:t>transformed</a:t>
            </a:r>
            <a:r>
              <a:rPr lang="en-CA" sz="2200" dirty="0">
                <a:latin typeface="Comic Sans MS" charset="0"/>
                <a:ea typeface="ＭＳ Ｐゴシック" charset="0"/>
                <a:cs typeface="ＭＳ Ｐゴシック" charset="0"/>
              </a:rPr>
              <a:t> into other forms of energy</a:t>
            </a:r>
          </a:p>
          <a:p>
            <a:pPr>
              <a:buFont typeface="Arial" charset="0"/>
              <a:buChar char="•"/>
            </a:pPr>
            <a:r>
              <a:rPr lang="en-CA" sz="2200" dirty="0">
                <a:latin typeface="Comic Sans MS" charset="0"/>
                <a:ea typeface="ＭＳ Ｐゴシック" charset="0"/>
                <a:cs typeface="ＭＳ Ｐゴシック" charset="0"/>
              </a:rPr>
              <a:t>Solar cells change light into </a:t>
            </a:r>
            <a:r>
              <a:rPr lang="en-CA" sz="2200" u="sng" dirty="0">
                <a:latin typeface="Comic Sans MS" charset="0"/>
                <a:ea typeface="ＭＳ Ｐゴシック" charset="0"/>
                <a:cs typeface="ＭＳ Ｐゴシック" charset="0"/>
              </a:rPr>
              <a:t>electricity</a:t>
            </a:r>
          </a:p>
          <a:p>
            <a:pPr>
              <a:buFont typeface="Arial" charset="0"/>
              <a:buChar char="•"/>
            </a:pPr>
            <a:r>
              <a:rPr lang="en-CA" sz="2200" dirty="0">
                <a:latin typeface="Comic Sans MS" charset="0"/>
                <a:ea typeface="ＭＳ Ｐゴシック" charset="0"/>
                <a:cs typeface="ＭＳ Ｐゴシック" charset="0"/>
              </a:rPr>
              <a:t>Trees change sunlight into </a:t>
            </a:r>
            <a:r>
              <a:rPr lang="en-CA" sz="2200" u="sng" dirty="0">
                <a:latin typeface="Comic Sans MS" charset="0"/>
                <a:ea typeface="ＭＳ Ｐゴシック" charset="0"/>
                <a:cs typeface="ＭＳ Ｐゴシック" charset="0"/>
              </a:rPr>
              <a:t>chemical</a:t>
            </a:r>
            <a:r>
              <a:rPr lang="en-CA" sz="2200" dirty="0">
                <a:latin typeface="Comic Sans MS" charset="0"/>
                <a:ea typeface="ＭＳ Ｐゴシック" charset="0"/>
                <a:cs typeface="ＭＳ Ｐゴシック" charset="0"/>
              </a:rPr>
              <a:t> energy</a:t>
            </a:r>
            <a:endParaRPr lang="en-CA" sz="18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endParaRPr lang="en-CA" sz="18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endParaRPr lang="en-CA" sz="18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endParaRPr lang="en-CA" sz="18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endParaRPr lang="en-CA" sz="18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endParaRPr lang="en-CA" sz="18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19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87" y="764373"/>
            <a:ext cx="8610600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u="sng" dirty="0">
                <a:latin typeface="Comic Sans MS" charset="0"/>
              </a:rPr>
              <a:t>Sources of Light</a:t>
            </a:r>
            <a:br>
              <a:rPr lang="en-CA" u="sng" dirty="0">
                <a:latin typeface="Comic Sans MS" charset="0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334529" y="1716357"/>
            <a:ext cx="9144000" cy="217120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charset="0"/>
              <a:buNone/>
            </a:pPr>
            <a:r>
              <a:rPr lang="en-CA" sz="2500" dirty="0">
                <a:latin typeface="Comic Sans MS" charset="0"/>
                <a:ea typeface="ＭＳ Ｐゴシック" charset="0"/>
                <a:cs typeface="ＭＳ Ｐゴシック" charset="0"/>
              </a:rPr>
              <a:t>1. </a:t>
            </a:r>
            <a:r>
              <a:rPr lang="en-CA" sz="2500" u="sng" dirty="0">
                <a:latin typeface="Comic Sans MS" charset="0"/>
                <a:ea typeface="ＭＳ Ｐゴシック" charset="0"/>
                <a:cs typeface="ＭＳ Ｐゴシック" charset="0"/>
              </a:rPr>
              <a:t>Incandescent Sources</a:t>
            </a:r>
          </a:p>
          <a:p>
            <a:pPr eaLnBrk="1" hangingPunct="1">
              <a:buFont typeface="Wingdings 2" charset="0"/>
              <a:buNone/>
            </a:pPr>
            <a:r>
              <a:rPr lang="en-CA" sz="2500" dirty="0">
                <a:latin typeface="Comic Sans MS" charset="0"/>
                <a:ea typeface="ＭＳ Ｐゴシック" charset="0"/>
                <a:cs typeface="ＭＳ Ｐゴシック" charset="0"/>
              </a:rPr>
              <a:t>An object is heated to a very </a:t>
            </a:r>
            <a:r>
              <a:rPr lang="en-CA" sz="2500" u="sng" dirty="0">
                <a:latin typeface="Comic Sans MS" charset="0"/>
                <a:ea typeface="ＭＳ Ｐゴシック" charset="0"/>
                <a:cs typeface="ＭＳ Ｐゴシック" charset="0"/>
              </a:rPr>
              <a:t>high temperature </a:t>
            </a:r>
            <a:r>
              <a:rPr lang="en-CA" sz="2500" dirty="0">
                <a:latin typeface="Comic Sans MS" charset="0"/>
                <a:ea typeface="ＭＳ Ｐゴシック" charset="0"/>
                <a:cs typeface="ＭＳ Ｐゴシック" charset="0"/>
              </a:rPr>
              <a:t>until it emits visible light.</a:t>
            </a:r>
          </a:p>
          <a:p>
            <a:pPr>
              <a:buFont typeface="Arial" charset="0"/>
              <a:buChar char="•"/>
            </a:pPr>
            <a:r>
              <a:rPr lang="en-CA" sz="2500" u="sng" dirty="0">
                <a:latin typeface="Comic Sans MS" charset="0"/>
                <a:ea typeface="ＭＳ Ｐゴシック" charset="0"/>
                <a:cs typeface="ＭＳ Ｐゴシック" charset="0"/>
              </a:rPr>
              <a:t>Light bulbs </a:t>
            </a:r>
            <a:r>
              <a:rPr lang="en-CA" sz="2500" dirty="0">
                <a:latin typeface="Comic Sans MS" charset="0"/>
                <a:ea typeface="ＭＳ Ｐゴシック" charset="0"/>
                <a:cs typeface="ＭＳ Ｐゴシック" charset="0"/>
              </a:rPr>
              <a:t>and </a:t>
            </a:r>
            <a:r>
              <a:rPr lang="en-CA" sz="2500" u="sng">
                <a:latin typeface="Comic Sans MS" charset="0"/>
                <a:ea typeface="ＭＳ Ｐゴシック" charset="0"/>
                <a:cs typeface="ＭＳ Ｐゴシック" charset="0"/>
              </a:rPr>
              <a:t>Candle </a:t>
            </a:r>
            <a:r>
              <a:rPr lang="en-CA" sz="2500" u="sng" smtClean="0">
                <a:latin typeface="Comic Sans MS" charset="0"/>
                <a:ea typeface="ＭＳ Ｐゴシック" charset="0"/>
                <a:cs typeface="ＭＳ Ｐゴシック" charset="0"/>
              </a:rPr>
              <a:t>flames</a:t>
            </a:r>
          </a:p>
          <a:p>
            <a:pPr>
              <a:buFont typeface="Arial" charset="0"/>
              <a:buChar char="•"/>
            </a:pPr>
            <a:r>
              <a:rPr lang="en-CA" sz="2800" smtClean="0">
                <a:hlinkClick r:id="rId2"/>
              </a:rPr>
              <a:t>https</a:t>
            </a:r>
            <a:r>
              <a:rPr lang="en-CA" sz="2800">
                <a:hlinkClick r:id="rId2"/>
              </a:rPr>
              <a:t>://www.youtube.com/watch?v=YnMP1Uj2nz0</a:t>
            </a:r>
            <a:endParaRPr lang="en-CA" sz="2500" u="sng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5" y="4069290"/>
            <a:ext cx="2143125" cy="2143125"/>
          </a:xfrm>
          <a:prstGeom prst="rect">
            <a:avLst/>
          </a:prstGeom>
        </p:spPr>
      </p:pic>
      <p:pic>
        <p:nvPicPr>
          <p:cNvPr id="1028" name="Picture 4" descr="Image result for cand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52" y="4121982"/>
            <a:ext cx="1834151" cy="20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16" y="764373"/>
            <a:ext cx="8610600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u="sng" dirty="0">
                <a:latin typeface="Comic Sans MS" charset="0"/>
              </a:rPr>
              <a:t>Sources of Light</a:t>
            </a:r>
            <a:br>
              <a:rPr lang="en-CA" u="sng" dirty="0">
                <a:latin typeface="Comic Sans MS" charset="0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492140" y="2057401"/>
            <a:ext cx="8894212" cy="2796783"/>
          </a:xfrm>
        </p:spPr>
        <p:txBody>
          <a:bodyPr>
            <a:noAutofit/>
          </a:bodyPr>
          <a:lstStyle/>
          <a:p>
            <a:pPr eaLnBrk="1" hangingPunct="1">
              <a:buFont typeface="Wingdings 2" charset="0"/>
              <a:buNone/>
            </a:pPr>
            <a:r>
              <a:rPr lang="en-CA" sz="3200" dirty="0">
                <a:latin typeface="Comic Sans MS" charset="0"/>
                <a:ea typeface="ＭＳ Ｐゴシック" charset="0"/>
                <a:cs typeface="ＭＳ Ｐゴシック" charset="0"/>
              </a:rPr>
              <a:t>2. </a:t>
            </a:r>
            <a:r>
              <a:rPr lang="en-CA" sz="3200" u="sng" dirty="0">
                <a:latin typeface="Comic Sans MS" charset="0"/>
                <a:ea typeface="ＭＳ Ｐゴシック" charset="0"/>
                <a:cs typeface="ＭＳ Ｐゴシック" charset="0"/>
              </a:rPr>
              <a:t>Fluorescent Sources</a:t>
            </a:r>
          </a:p>
          <a:p>
            <a:pPr eaLnBrk="1" hangingPunct="1">
              <a:buFont typeface="Wingdings 2" charset="0"/>
              <a:buNone/>
            </a:pP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A source that produces </a:t>
            </a:r>
            <a:r>
              <a:rPr lang="en-CA" sz="2400" u="sng" dirty="0">
                <a:latin typeface="Comic Sans MS" charset="0"/>
                <a:ea typeface="ＭＳ Ｐゴシック" charset="0"/>
                <a:cs typeface="ＭＳ Ｐゴシック" charset="0"/>
              </a:rPr>
              <a:t>ultraviolet</a:t>
            </a: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 light by the ionization of mercury within a phosphor coated tube.</a:t>
            </a:r>
          </a:p>
          <a:p>
            <a:pPr eaLnBrk="1" hangingPunct="1">
              <a:buFont typeface="Arial" charset="0"/>
              <a:buChar char="•"/>
            </a:pPr>
            <a:r>
              <a:rPr lang="en-CA" sz="2400" u="sng" dirty="0">
                <a:latin typeface="Comic Sans MS" charset="0"/>
                <a:ea typeface="ＭＳ Ｐゴシック" charset="0"/>
                <a:cs typeface="ＭＳ Ｐゴシック" charset="0"/>
              </a:rPr>
              <a:t>Fluorescent </a:t>
            </a: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light bulbs</a:t>
            </a:r>
          </a:p>
          <a:p>
            <a:pPr eaLnBrk="1" hangingPunct="1">
              <a:buFont typeface="Arial" charset="0"/>
              <a:buChar char="•"/>
            </a:pPr>
            <a:endParaRPr lang="en-CA" sz="32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</a:pP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  <a:hlinkClick r:id="rId2"/>
              </a:rPr>
              <a:t>https://www.youtube.com/watch?v=YwsDvINxA84</a:t>
            </a: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endParaRPr lang="en-US" sz="24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51" y="4936739"/>
            <a:ext cx="1546967" cy="1546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24" y="4936739"/>
            <a:ext cx="1749815" cy="17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77" y="1068632"/>
            <a:ext cx="6189672" cy="6354820"/>
          </a:xfrm>
        </p:spPr>
        <p:txBody>
          <a:bodyPr>
            <a:noAutofit/>
          </a:bodyPr>
          <a:lstStyle/>
          <a:p>
            <a:pPr eaLnBrk="1" hangingPunct="1">
              <a:buFont typeface="Wingdings 2" charset="0"/>
              <a:buNone/>
            </a:pP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3. </a:t>
            </a:r>
            <a:r>
              <a:rPr lang="en-CA" sz="2400" u="sng" dirty="0">
                <a:latin typeface="Comic Sans MS" charset="0"/>
                <a:ea typeface="ＭＳ Ｐゴシック" charset="0"/>
                <a:cs typeface="ＭＳ Ｐゴシック" charset="0"/>
              </a:rPr>
              <a:t>Phosphorescent Sources</a:t>
            </a:r>
          </a:p>
          <a:p>
            <a:pPr eaLnBrk="1" hangingPunct="1">
              <a:buFont typeface="Wingdings 2" charset="0"/>
              <a:buNone/>
            </a:pP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The emission of light following</a:t>
            </a:r>
            <a:r>
              <a:rPr lang="en-CA" sz="2400" u="sng" dirty="0">
                <a:latin typeface="Comic Sans MS" charset="0"/>
                <a:ea typeface="ＭＳ Ｐゴシック" charset="0"/>
                <a:cs typeface="ＭＳ Ｐゴシック" charset="0"/>
              </a:rPr>
              <a:t> exposure </a:t>
            </a: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to and removal of a source of </a:t>
            </a:r>
            <a:r>
              <a:rPr lang="en-CA" sz="2400" u="sng" dirty="0">
                <a:latin typeface="Comic Sans MS" charset="0"/>
                <a:ea typeface="ＭＳ Ｐゴシック" charset="0"/>
                <a:cs typeface="ＭＳ Ｐゴシック" charset="0"/>
              </a:rPr>
              <a:t>radiation</a:t>
            </a: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Main difference between phosphorescent and fluorescent is – particles in a fluorescent source release their light immediately.</a:t>
            </a:r>
          </a:p>
          <a:p>
            <a:pPr marL="137160" indent="0">
              <a:buNone/>
            </a:pPr>
            <a:endParaRPr lang="en-CA" sz="24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4. </a:t>
            </a:r>
            <a:r>
              <a:rPr lang="en-CA" sz="2400" u="sng" dirty="0">
                <a:latin typeface="Comic Sans MS" charset="0"/>
                <a:ea typeface="ＭＳ Ｐゴシック" charset="0"/>
                <a:cs typeface="ＭＳ Ｐゴシック" charset="0"/>
              </a:rPr>
              <a:t>Chemiluminescent Sources</a:t>
            </a:r>
          </a:p>
          <a:p>
            <a:pPr eaLnBrk="1" hangingPunct="1">
              <a:buFont typeface="Wingdings 2" charset="0"/>
              <a:buNone/>
            </a:pP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The </a:t>
            </a:r>
            <a:r>
              <a:rPr lang="en-CA" sz="2400" u="sng" dirty="0">
                <a:latin typeface="Comic Sans MS" charset="0"/>
                <a:ea typeface="ＭＳ Ｐゴシック" charset="0"/>
                <a:cs typeface="ＭＳ Ｐゴシック" charset="0"/>
              </a:rPr>
              <a:t>chemical reaction </a:t>
            </a: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that emits visible light and not involving heat</a:t>
            </a:r>
          </a:p>
          <a:p>
            <a:pPr eaLnBrk="1" hangingPunct="1">
              <a:buFont typeface="Arial" charset="0"/>
              <a:buChar char="•"/>
            </a:pPr>
            <a:r>
              <a:rPr lang="en-CA" sz="2400" dirty="0">
                <a:latin typeface="Comic Sans MS" charset="0"/>
                <a:ea typeface="ＭＳ Ｐゴシック" charset="0"/>
                <a:cs typeface="ＭＳ Ｐゴシック" charset="0"/>
              </a:rPr>
              <a:t>Glow sticks</a:t>
            </a:r>
          </a:p>
        </p:txBody>
      </p:sp>
      <p:pic>
        <p:nvPicPr>
          <p:cNvPr id="22531" name="Picture 6" descr="http://img.directindustry.com/images_di/photo-g/chemiluminescent-safety-lighting-368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810000"/>
            <a:ext cx="20542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http://www.artskulls.com/wp-content/uploads/2008/09/fr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5750"/>
            <a:ext cx="2095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23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833" y="1019746"/>
            <a:ext cx="8610600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>
                <a:latin typeface="Comic Sans MS" charset="0"/>
              </a:rPr>
              <a:t>5. </a:t>
            </a:r>
            <a:r>
              <a:rPr lang="en-CA" u="sng" dirty="0">
                <a:latin typeface="Comic Sans MS" charset="0"/>
              </a:rPr>
              <a:t>Bioluminescent Sources</a:t>
            </a:r>
            <a:br>
              <a:rPr lang="en-CA" u="sng" dirty="0">
                <a:latin typeface="Comic Sans MS" charset="0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842833" y="2428946"/>
            <a:ext cx="5632909" cy="4217145"/>
          </a:xfrm>
        </p:spPr>
        <p:txBody>
          <a:bodyPr>
            <a:noAutofit/>
          </a:bodyPr>
          <a:lstStyle/>
          <a:p>
            <a:pPr eaLnBrk="1" hangingPunct="1">
              <a:buFont typeface="Wingdings 2" charset="0"/>
              <a:buNone/>
            </a:pPr>
            <a:r>
              <a:rPr lang="en-CA" sz="3200" dirty="0">
                <a:latin typeface="Comic Sans MS" charset="0"/>
                <a:ea typeface="ＭＳ Ｐゴシック" charset="0"/>
                <a:cs typeface="ＭＳ Ｐゴシック" charset="0"/>
              </a:rPr>
              <a:t>An organism that relies on a </a:t>
            </a:r>
            <a:r>
              <a:rPr lang="en-CA" sz="3200" u="sng" dirty="0">
                <a:latin typeface="Comic Sans MS" charset="0"/>
                <a:ea typeface="ＭＳ Ｐゴシック" charset="0"/>
                <a:cs typeface="ＭＳ Ｐゴシック" charset="0"/>
              </a:rPr>
              <a:t>chemical reaction </a:t>
            </a:r>
            <a:r>
              <a:rPr lang="en-CA" sz="3200" dirty="0">
                <a:latin typeface="Comic Sans MS" charset="0"/>
                <a:ea typeface="ＭＳ Ｐゴシック" charset="0"/>
                <a:cs typeface="ＭＳ Ｐゴシック" charset="0"/>
              </a:rPr>
              <a:t>within their </a:t>
            </a:r>
            <a:r>
              <a:rPr lang="en-CA" sz="3200" u="sng" dirty="0">
                <a:latin typeface="Comic Sans MS" charset="0"/>
                <a:ea typeface="ＭＳ Ｐゴシック" charset="0"/>
                <a:cs typeface="ＭＳ Ｐゴシック" charset="0"/>
              </a:rPr>
              <a:t>body</a:t>
            </a:r>
            <a:r>
              <a:rPr lang="en-CA" sz="3200" dirty="0">
                <a:latin typeface="Comic Sans MS" charset="0"/>
                <a:ea typeface="ＭＳ Ｐゴシック" charset="0"/>
                <a:cs typeface="ＭＳ Ｐゴシック" charset="0"/>
              </a:rPr>
              <a:t> to produce light</a:t>
            </a:r>
          </a:p>
          <a:p>
            <a:pPr eaLnBrk="1" hangingPunct="1">
              <a:buFont typeface="Arial" charset="0"/>
              <a:buChar char="•"/>
            </a:pPr>
            <a:r>
              <a:rPr lang="en-CA" sz="3200" dirty="0">
                <a:latin typeface="Comic Sans MS" charset="0"/>
                <a:ea typeface="ＭＳ Ｐゴシック" charset="0"/>
                <a:cs typeface="ＭＳ Ｐゴシック" charset="0"/>
              </a:rPr>
              <a:t>Jelly fish  and Squid</a:t>
            </a:r>
          </a:p>
          <a:p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  <a:hlinkClick r:id="rId2"/>
              </a:rPr>
              <a:t>https://</a:t>
            </a: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  <a:hlinkClick r:id="rId2"/>
              </a:rPr>
              <a:t>www.youtube.com/watch?v=UXl8F-eIoiM</a:t>
            </a: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3557" name="Picture 4" descr="firefli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89" y="1786956"/>
            <a:ext cx="2496828" cy="43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Basic Principle of Light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013" y="1026006"/>
            <a:ext cx="11582400" cy="6172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‘</a:t>
            </a:r>
            <a:r>
              <a:rPr lang="en-US" b="1" i="1" dirty="0" smtClean="0"/>
              <a:t>Light is a form of energy</a:t>
            </a:r>
            <a:r>
              <a:rPr lang="en-US" dirty="0" smtClean="0"/>
              <a:t>’ When light reaches a surface, it can be absorbed and transformed into other types of energy.</a:t>
            </a:r>
          </a:p>
          <a:p>
            <a:pPr>
              <a:buNone/>
            </a:pPr>
            <a:r>
              <a:rPr lang="en-US" sz="1700" dirty="0" smtClean="0"/>
              <a:t>      … into electrical energy          … into thermal energy                … into chemical energy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700" dirty="0" smtClean="0"/>
              <a:t>Solar cells change         Cameras change light into     Trees convert light energy into food</a:t>
            </a:r>
          </a:p>
          <a:p>
            <a:pPr>
              <a:buNone/>
            </a:pPr>
            <a:r>
              <a:rPr lang="en-US" sz="1700" dirty="0" smtClean="0"/>
              <a:t>      light into electricity        thermal images                        (chemical energy</a:t>
            </a:r>
            <a:r>
              <a:rPr lang="en-US" sz="1000" dirty="0" smtClean="0"/>
              <a:t>)</a:t>
            </a:r>
          </a:p>
          <a:p>
            <a:endParaRPr lang="en-US" sz="10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amount of energy a surface receives depends on the </a:t>
            </a:r>
            <a:r>
              <a:rPr lang="en-US" b="1" u="sng" dirty="0" smtClean="0"/>
              <a:t>intensity</a:t>
            </a:r>
            <a:r>
              <a:rPr lang="en-US" b="1" dirty="0" smtClean="0"/>
              <a:t> </a:t>
            </a:r>
            <a:r>
              <a:rPr lang="en-US" dirty="0" smtClean="0"/>
              <a:t>of the light. The more intense the light, the more light can be absorbed.</a:t>
            </a:r>
          </a:p>
          <a:p>
            <a:endParaRPr lang="en-US" dirty="0"/>
          </a:p>
        </p:txBody>
      </p:sp>
      <p:pic>
        <p:nvPicPr>
          <p:cNvPr id="1026" name="Picture 2" descr="http://creativexposure.net/wp-content/uploads/2011/08/116_1605_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58" y="2640728"/>
            <a:ext cx="2871304" cy="1905000"/>
          </a:xfrm>
          <a:prstGeom prst="rect">
            <a:avLst/>
          </a:prstGeom>
          <a:noFill/>
        </p:spPr>
      </p:pic>
      <p:pic>
        <p:nvPicPr>
          <p:cNvPr id="1028" name="Picture 4" descr="http://www.armedforces-int.com/upload/image_files/articles/images/companies/2161/BFi%20Art6%20Pic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421" y="2629388"/>
            <a:ext cx="3280833" cy="1905000"/>
          </a:xfrm>
          <a:prstGeom prst="rect">
            <a:avLst/>
          </a:prstGeom>
          <a:noFill/>
        </p:spPr>
      </p:pic>
      <p:pic>
        <p:nvPicPr>
          <p:cNvPr id="1030" name="Picture 6" descr="http://frankottegroup.com/wp-content/gallery/featured-trees/oak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374" y="2584028"/>
            <a:ext cx="3813724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7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49" y="662710"/>
            <a:ext cx="10972800" cy="808038"/>
          </a:xfrm>
        </p:spPr>
        <p:txBody>
          <a:bodyPr/>
          <a:lstStyle/>
          <a:p>
            <a:pPr algn="ctr"/>
            <a:r>
              <a:rPr lang="en-US" dirty="0" smtClean="0"/>
              <a:t>Intensity Experiment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79" y="1643355"/>
            <a:ext cx="10972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Why, if light travels in a straight line, does the page of the book appear brighter the closer it is to the flashlight? </a:t>
            </a:r>
            <a:endParaRPr lang="en-US" dirty="0"/>
          </a:p>
        </p:txBody>
      </p:sp>
      <p:pic>
        <p:nvPicPr>
          <p:cNvPr id="1026" name="Picture 2" descr="http://www.watton.org/clipart/candles/candles1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3200401"/>
            <a:ext cx="3299837" cy="2422525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8534400" y="3429000"/>
            <a:ext cx="5080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432800" y="3276600"/>
            <a:ext cx="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432800" y="4038600"/>
            <a:ext cx="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636000" y="3886200"/>
            <a:ext cx="609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36000" y="4038600"/>
            <a:ext cx="406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721600" y="3505200"/>
            <a:ext cx="6096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823200" y="4038600"/>
            <a:ext cx="406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30400" y="3048000"/>
            <a:ext cx="3352800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www.wpclipart.com/education/books/books_5/large_open_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3146323" cy="1219200"/>
          </a:xfrm>
          <a:prstGeom prst="rect">
            <a:avLst/>
          </a:prstGeom>
          <a:noFill/>
        </p:spPr>
      </p:pic>
      <p:pic>
        <p:nvPicPr>
          <p:cNvPr id="44" name="Picture 4" descr="http://www.wpclipart.com/education/books/books_5/large_open_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3146323" cy="1219200"/>
          </a:xfrm>
          <a:prstGeom prst="rect">
            <a:avLst/>
          </a:prstGeom>
          <a:noFill/>
        </p:spPr>
      </p:pic>
      <p:cxnSp>
        <p:nvCxnSpPr>
          <p:cNvPr id="41" name="Straight Arrow Connector 40"/>
          <p:cNvCxnSpPr/>
          <p:nvPr/>
        </p:nvCxnSpPr>
        <p:spPr>
          <a:xfrm flipH="1" flipV="1">
            <a:off x="7518400" y="3657600"/>
            <a:ext cx="8128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518400" y="3886200"/>
            <a:ext cx="8128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620000" y="3962400"/>
            <a:ext cx="6096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/>
          <p:cNvSpPr txBox="1">
            <a:spLocks/>
          </p:cNvSpPr>
          <p:nvPr/>
        </p:nvSpPr>
        <p:spPr>
          <a:xfrm>
            <a:off x="6145161" y="2430462"/>
            <a:ext cx="5335639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a bright lamp!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4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250</TotalTime>
  <Words>557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Century Gothic</vt:lpstr>
      <vt:lpstr>Comic Sans MS</vt:lpstr>
      <vt:lpstr>Wingdings 2</vt:lpstr>
      <vt:lpstr>Vapor Trail</vt:lpstr>
      <vt:lpstr>Sources of Light</vt:lpstr>
      <vt:lpstr>Review</vt:lpstr>
      <vt:lpstr>PowerPoint Presentation</vt:lpstr>
      <vt:lpstr>Sources of Light </vt:lpstr>
      <vt:lpstr>Sources of Light </vt:lpstr>
      <vt:lpstr>PowerPoint Presentation</vt:lpstr>
      <vt:lpstr>5. Bioluminescent Sources </vt:lpstr>
      <vt:lpstr>The First Basic Principle of Light </vt:lpstr>
      <vt:lpstr>Intensity Experiment</vt:lpstr>
      <vt:lpstr>PowerPoint Presentation</vt:lpstr>
      <vt:lpstr>The Second Basic Principle of Light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Light</dc:title>
  <dc:creator>User</dc:creator>
  <cp:lastModifiedBy>User</cp:lastModifiedBy>
  <cp:revision>5</cp:revision>
  <dcterms:created xsi:type="dcterms:W3CDTF">2019-03-29T08:42:02Z</dcterms:created>
  <dcterms:modified xsi:type="dcterms:W3CDTF">2019-04-01T12:02:37Z</dcterms:modified>
</cp:coreProperties>
</file>