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3" r:id="rId3"/>
    <p:sldId id="304" r:id="rId4"/>
    <p:sldId id="257" r:id="rId5"/>
    <p:sldId id="284" r:id="rId6"/>
    <p:sldId id="300" r:id="rId7"/>
    <p:sldId id="301" r:id="rId8"/>
    <p:sldId id="302" r:id="rId9"/>
    <p:sldId id="293" r:id="rId10"/>
    <p:sldId id="294" r:id="rId11"/>
    <p:sldId id="295" r:id="rId12"/>
    <p:sldId id="296" r:id="rId13"/>
    <p:sldId id="297" r:id="rId14"/>
    <p:sldId id="298" r:id="rId15"/>
    <p:sldId id="299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90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A6A57-9FAE-E94E-B0BF-D25E03EAAB9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43A3F-A3C4-704B-999F-9C50866D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21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BE77-E23B-924E-A286-FF5D2EFE387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71B54-392C-7440-A8A5-856E7B8D8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1B54-392C-7440-A8A5-856E7B8D8C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C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DFCCD2-3982-F24E-A7F7-5C024C4DBD4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781FDF-81C9-6E4B-A9A9-256E2BEAC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uact=8&amp;docid=n6TdLtDDZWL2KM&amp;tbnid=-zr83D2-SbNy6M:&amp;ved=&amp;url=http://www.freeimageslive.co.uk/recent_images/50?page=6&amp;ei=dGG9U4mdMOzhsAT2oIGADw&amp;bvm=bv.70138588,d.cWc&amp;psig=AFQjCNFDiCtle3kJwW6y2ATzaWRTKuxV9w&amp;ust=140500658120233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uact=8&amp;ved=0CAcQjRw&amp;url=http://www.crystalinks.com/empedocles.html&amp;ei=j5uAVLvAGsG0yASPlYHgBw&amp;bvm=bv.80642063,d.aWw&amp;psig=AFQjCNGp-dr2JDtuwtDXNFUF4QnrfaTdyQ&amp;ust=141780093510082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a/url?sa=i&amp;rct=j&amp;q=&amp;esrc=s&amp;frm=1&amp;source=images&amp;cd=&amp;cad=rja&amp;uact=8&amp;ved=0CAcQjRw&amp;url=http://8o-clock.deviantart.com/art/light-in-your-eyes-326072948&amp;ei=Rl2DVPLwLoHdgwSSnoC4CA&amp;bvm=bv.80642063,d.eXY&amp;psig=AFQjCNGtG-tzsyQrKp_0vDE6YnGRRUxnRA&amp;ust=14179815770177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83579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Unit 3: Light and Optics…</a:t>
            </a:r>
            <a:endParaRPr lang="en-US" dirty="0"/>
          </a:p>
        </p:txBody>
      </p:sp>
      <p:pic>
        <p:nvPicPr>
          <p:cNvPr id="4" name="Sources of Light Slow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286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So, light has no </a:t>
            </a:r>
            <a:r>
              <a:rPr lang="en-US" u="sng" dirty="0" smtClean="0"/>
              <a:t>mass</a:t>
            </a:r>
            <a:r>
              <a:rPr lang="en-US" dirty="0" smtClean="0"/>
              <a:t>, so it can’t be matter…so what is it?</a:t>
            </a:r>
          </a:p>
          <a:p>
            <a:endParaRPr lang="en-US" dirty="0" smtClean="0"/>
          </a:p>
          <a:p>
            <a:r>
              <a:rPr lang="en-US" dirty="0" smtClean="0"/>
              <a:t>Energy!</a:t>
            </a:r>
          </a:p>
          <a:p>
            <a:endParaRPr lang="en-US" dirty="0" smtClean="0"/>
          </a:p>
          <a:p>
            <a:r>
              <a:rPr lang="en-US" dirty="0" smtClean="0"/>
              <a:t>Light is a form of </a:t>
            </a:r>
            <a:r>
              <a:rPr lang="en-US" u="sng" dirty="0" smtClean="0"/>
              <a:t>energy </a:t>
            </a:r>
            <a:r>
              <a:rPr lang="en-US" dirty="0" smtClean="0"/>
              <a:t>that can be </a:t>
            </a:r>
            <a:r>
              <a:rPr lang="en-US" u="sng" dirty="0" smtClean="0"/>
              <a:t>detected</a:t>
            </a:r>
            <a:r>
              <a:rPr lang="en-US" dirty="0" smtClean="0"/>
              <a:t> by the human eye.</a:t>
            </a:r>
          </a:p>
        </p:txBody>
      </p:sp>
      <p:pic>
        <p:nvPicPr>
          <p:cNvPr id="5" name="Picture 2" descr="New method for studying the interaction between light and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267200" cy="4233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67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Black out room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Find a room in the school with only one window.</a:t>
            </a:r>
          </a:p>
          <a:p>
            <a:r>
              <a:rPr lang="en-CA" dirty="0" smtClean="0"/>
              <a:t>Completely cover the window with a piece of plywood.</a:t>
            </a:r>
          </a:p>
          <a:p>
            <a:r>
              <a:rPr lang="en-CA" dirty="0" smtClean="0"/>
              <a:t>Cover the edges with aluminum foil.</a:t>
            </a:r>
          </a:p>
          <a:p>
            <a:r>
              <a:rPr lang="en-CA" dirty="0" smtClean="0"/>
              <a:t>Also cover the door window and door cracks with aluminum foil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Black out the room so that you can’t see your hand in front of your </a:t>
            </a:r>
            <a:r>
              <a:rPr lang="en-CA" smtClean="0"/>
              <a:t>face – literally.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6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out room..completely!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can see the </a:t>
            </a:r>
            <a:r>
              <a:rPr lang="en-US" u="sng" dirty="0" smtClean="0"/>
              <a:t>flame</a:t>
            </a:r>
            <a:r>
              <a:rPr lang="en-US" dirty="0" smtClean="0"/>
              <a:t> because of the </a:t>
            </a:r>
            <a:r>
              <a:rPr lang="en-US" u="sng" dirty="0" smtClean="0"/>
              <a:t>light</a:t>
            </a:r>
            <a:r>
              <a:rPr lang="en-US" dirty="0" smtClean="0"/>
              <a:t> that comes directly into our eye.</a:t>
            </a:r>
          </a:p>
          <a:p>
            <a:endParaRPr lang="en-US" dirty="0" smtClean="0"/>
          </a:p>
          <a:p>
            <a:r>
              <a:rPr lang="en-US" dirty="0" smtClean="0"/>
              <a:t>But how do we see other things in the room?</a:t>
            </a:r>
          </a:p>
          <a:p>
            <a:endParaRPr lang="en-US" dirty="0" smtClean="0"/>
          </a:p>
          <a:p>
            <a:r>
              <a:rPr lang="en-US" u="sng" dirty="0" smtClean="0"/>
              <a:t>Reflection!  </a:t>
            </a:r>
            <a:r>
              <a:rPr lang="en-US" dirty="0" smtClean="0"/>
              <a:t>Without light we were unable to see anything – but with one candle, light reflected off every object in the room and we could see everything!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5362" name="Picture 2" descr="http://www.timeslive.co.za/incoming/2013/05/28/candle-darkness-blackouts/ALTERNATES/crop_630x400/Candle+Darkness+Blackou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440555" cy="2819400"/>
          </a:xfrm>
          <a:prstGeom prst="rect">
            <a:avLst/>
          </a:prstGeom>
          <a:noFill/>
        </p:spPr>
      </p:pic>
      <p:pic>
        <p:nvPicPr>
          <p:cNvPr id="15364" name="Picture 4" descr="http://www.gtchild.co.uk/content/images/stories/science/light_seein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543602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7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pic>
        <p:nvPicPr>
          <p:cNvPr id="17410" name="Picture 2" descr="http://images.clipartpanda.com/candle-clipart-aTqE5pET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913951" cy="2514600"/>
          </a:xfrm>
          <a:prstGeom prst="rect">
            <a:avLst/>
          </a:prstGeom>
          <a:noFill/>
        </p:spPr>
      </p:pic>
      <p:pic>
        <p:nvPicPr>
          <p:cNvPr id="17412" name="Picture 4" descr="http://static.giantbomb.com/uploads/scale_small/0/6393/528516-1bal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505200"/>
            <a:ext cx="1752600" cy="1752600"/>
          </a:xfrm>
          <a:prstGeom prst="rect">
            <a:avLst/>
          </a:prstGeom>
          <a:noFill/>
        </p:spPr>
      </p:pic>
      <p:pic>
        <p:nvPicPr>
          <p:cNvPr id="17414" name="Picture 6" descr="http://i.huffpost.com/gen/1826025/thumbs/o-EYES-fac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447800"/>
            <a:ext cx="1644648" cy="8223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219200" y="1981200"/>
            <a:ext cx="6400800" cy="0"/>
          </a:xfrm>
          <a:prstGeom prst="straightConnector1">
            <a:avLst/>
          </a:prstGeom>
          <a:ln w="825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1600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travels directly from the source to your eye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19200" y="2057400"/>
            <a:ext cx="2971800" cy="1524000"/>
          </a:xfrm>
          <a:prstGeom prst="straightConnector1">
            <a:avLst/>
          </a:prstGeom>
          <a:ln w="825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412" idx="0"/>
          </p:cNvCxnSpPr>
          <p:nvPr/>
        </p:nvCxnSpPr>
        <p:spPr>
          <a:xfrm flipV="1">
            <a:off x="4457700" y="2133600"/>
            <a:ext cx="3390900" cy="1371600"/>
          </a:xfrm>
          <a:prstGeom prst="straightConnector1">
            <a:avLst/>
          </a:prstGeom>
          <a:ln w="825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43200" y="2514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reflects off objects and travels to </a:t>
            </a:r>
          </a:p>
          <a:p>
            <a:r>
              <a:rPr lang="en-US" dirty="0" smtClean="0"/>
              <a:t>	   to your eye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5334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of the light is absorbed and is transformed into thermal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2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where does light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038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u="sng" dirty="0" smtClean="0"/>
              <a:t>Natural</a:t>
            </a:r>
            <a:r>
              <a:rPr lang="en-US" sz="3100" u="sng" dirty="0" smtClean="0"/>
              <a:t> </a:t>
            </a:r>
            <a:r>
              <a:rPr lang="en-US" sz="3100" dirty="0" smtClean="0"/>
              <a:t>light sources come from </a:t>
            </a:r>
            <a:r>
              <a:rPr lang="en-US" sz="3100" b="1" dirty="0" smtClean="0"/>
              <a:t>nature</a:t>
            </a:r>
            <a:r>
              <a:rPr lang="en-US" sz="3100" dirty="0" smtClean="0"/>
              <a:t>.</a:t>
            </a:r>
          </a:p>
          <a:p>
            <a:endParaRPr lang="en-US" sz="3100" dirty="0" smtClean="0"/>
          </a:p>
          <a:p>
            <a:r>
              <a:rPr lang="en-US" sz="3100" b="1" u="sng" dirty="0" smtClean="0"/>
              <a:t>Artificial</a:t>
            </a:r>
            <a:r>
              <a:rPr lang="en-US" sz="3100" u="sng" dirty="0" smtClean="0"/>
              <a:t> </a:t>
            </a:r>
            <a:r>
              <a:rPr lang="en-US" sz="3100" dirty="0" smtClean="0"/>
              <a:t>light sources are </a:t>
            </a:r>
            <a:r>
              <a:rPr lang="en-US" sz="3100" b="1" dirty="0" smtClean="0"/>
              <a:t>man-made</a:t>
            </a:r>
            <a:r>
              <a:rPr lang="en-US" sz="3100" dirty="0" smtClean="0"/>
              <a:t> light sources.  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sz="3100" dirty="0" smtClean="0"/>
              <a:t>We see </a:t>
            </a:r>
            <a:r>
              <a:rPr lang="en-US" sz="3100" b="1" u="sng" dirty="0" smtClean="0"/>
              <a:t>luminous objects</a:t>
            </a:r>
            <a:r>
              <a:rPr lang="en-US" sz="3100" u="sng" dirty="0" smtClean="0"/>
              <a:t> </a:t>
            </a:r>
            <a:r>
              <a:rPr lang="en-US" sz="3100" dirty="0" smtClean="0"/>
              <a:t>because they </a:t>
            </a:r>
            <a:r>
              <a:rPr lang="en-US" sz="3100" b="1" dirty="0" smtClean="0"/>
              <a:t>give off their own light</a:t>
            </a:r>
            <a:r>
              <a:rPr lang="en-US" sz="3100" dirty="0" smtClean="0"/>
              <a:t>.  </a:t>
            </a:r>
          </a:p>
          <a:p>
            <a:pPr>
              <a:buNone/>
            </a:pPr>
            <a:r>
              <a:rPr lang="en-US" sz="3100" dirty="0" smtClean="0"/>
              <a:t> </a:t>
            </a:r>
          </a:p>
          <a:p>
            <a:r>
              <a:rPr lang="en-US" sz="3100" dirty="0" smtClean="0"/>
              <a:t>We see </a:t>
            </a:r>
            <a:r>
              <a:rPr lang="en-US" sz="3100" b="1" u="sng" dirty="0" err="1" smtClean="0"/>
              <a:t>nonluminous</a:t>
            </a:r>
            <a:r>
              <a:rPr lang="en-US" sz="3100" b="1" u="sng" dirty="0" smtClean="0"/>
              <a:t> objects</a:t>
            </a:r>
            <a:r>
              <a:rPr lang="en-US" sz="3100" u="sng" dirty="0" smtClean="0"/>
              <a:t> </a:t>
            </a:r>
            <a:r>
              <a:rPr lang="en-US" sz="3100" dirty="0" smtClean="0"/>
              <a:t>because their surfaces </a:t>
            </a:r>
            <a:r>
              <a:rPr lang="en-US" sz="3100" b="1" u="sng" dirty="0" smtClean="0"/>
              <a:t>reflect light</a:t>
            </a:r>
            <a:r>
              <a:rPr lang="en-US" sz="3100" dirty="0" smtClean="0"/>
              <a:t>.  In total darkness we see nothing. 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</p:txBody>
      </p:sp>
      <p:pic>
        <p:nvPicPr>
          <p:cNvPr id="1026" name="Picture 2" descr="https://www.sanovadermatology.com/wp-content/uploads/2014/05/sun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572000" cy="2286000"/>
          </a:xfrm>
          <a:prstGeom prst="rect">
            <a:avLst/>
          </a:prstGeom>
          <a:noFill/>
        </p:spPr>
      </p:pic>
      <p:pic>
        <p:nvPicPr>
          <p:cNvPr id="1028" name="Picture 4" descr="http://th08.deviantart.net/images3/PRE/i/2004/157/4/3/Oozing_L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599"/>
            <a:ext cx="3657600" cy="2741853"/>
          </a:xfrm>
          <a:prstGeom prst="rect">
            <a:avLst/>
          </a:prstGeom>
          <a:noFill/>
        </p:spPr>
      </p:pic>
      <p:pic>
        <p:nvPicPr>
          <p:cNvPr id="1030" name="Picture 6" descr="http://squid.tepapa.govt.nz/images/gallery/the-deep/article-03/image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295400"/>
            <a:ext cx="3136900" cy="2028168"/>
          </a:xfrm>
          <a:prstGeom prst="rect">
            <a:avLst/>
          </a:prstGeom>
          <a:noFill/>
        </p:spPr>
      </p:pic>
      <p:pic>
        <p:nvPicPr>
          <p:cNvPr id="1032" name="Picture 8" descr="http://www.randburgsun.co.za/wp-content/uploads/sites/9/2014/02/lightn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19400"/>
            <a:ext cx="3174507" cy="2117725"/>
          </a:xfrm>
          <a:prstGeom prst="rect">
            <a:avLst/>
          </a:prstGeom>
          <a:noFill/>
        </p:spPr>
      </p:pic>
      <p:pic>
        <p:nvPicPr>
          <p:cNvPr id="1034" name="Picture 10" descr="http://www.ci.berkeley.ca.us/uploadedImages/Planning_and_Development/Level_3_-_Toxics/lightbulb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286000"/>
            <a:ext cx="4724999" cy="3276600"/>
          </a:xfrm>
          <a:prstGeom prst="rect">
            <a:avLst/>
          </a:prstGeom>
          <a:noFill/>
        </p:spPr>
      </p:pic>
      <p:pic>
        <p:nvPicPr>
          <p:cNvPr id="10" name="Picture 2" descr="New method for studying the interaction between light and mat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676400"/>
            <a:ext cx="4267200" cy="4233062"/>
          </a:xfrm>
          <a:prstGeom prst="rect">
            <a:avLst/>
          </a:prstGeom>
          <a:noFill/>
        </p:spPr>
      </p:pic>
      <p:pic>
        <p:nvPicPr>
          <p:cNvPr id="1036" name="Picture 12" descr="https://tribktla.files.wordpress.com/2014/06/honeymo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2667000"/>
            <a:ext cx="4606432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6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435" y="6126163"/>
            <a:ext cx="8204592" cy="4498314"/>
          </a:xfrm>
        </p:spPr>
        <p:txBody>
          <a:bodyPr/>
          <a:lstStyle/>
          <a:p>
            <a:r>
              <a:rPr lang="en-US" dirty="0" smtClean="0"/>
              <a:t>Worksheet- Luminous </a:t>
            </a:r>
            <a:r>
              <a:rPr lang="en-US" dirty="0" err="1" smtClean="0"/>
              <a:t>Vs</a:t>
            </a:r>
            <a:r>
              <a:rPr lang="en-US" dirty="0" smtClean="0"/>
              <a:t> Non-Luminous </a:t>
            </a:r>
          </a:p>
          <a:p>
            <a:endParaRPr lang="en-US" dirty="0" smtClean="0"/>
          </a:p>
          <a:p>
            <a:r>
              <a:rPr lang="en-US" u="sng" dirty="0" smtClean="0"/>
              <a:t>Luminous vs. </a:t>
            </a:r>
            <a:r>
              <a:rPr lang="en-US" u="sng" dirty="0" err="1" smtClean="0"/>
              <a:t>Nonluminous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ources of Light Slow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609" y="136721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111"/>
            <a:ext cx="8229600" cy="5499579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/>
              <a:t>I can describe five basic properties of light (straight line, light speed, reflection, refraction and dispersion, and what it can travel through) (308-8</a:t>
            </a:r>
            <a:r>
              <a:rPr lang="en-US" sz="2900" dirty="0" smtClean="0"/>
              <a:t>)</a:t>
            </a:r>
            <a:r>
              <a:rPr lang="en-US" sz="2900" dirty="0"/>
              <a:t> </a:t>
            </a:r>
            <a:endParaRPr lang="en-CA" sz="2900" dirty="0"/>
          </a:p>
          <a:p>
            <a:r>
              <a:rPr lang="en-US" sz="2900" dirty="0"/>
              <a:t>I can describe the laws of reflection of visible light (regular </a:t>
            </a:r>
            <a:r>
              <a:rPr lang="en-US" sz="2900" dirty="0" err="1"/>
              <a:t>vs</a:t>
            </a:r>
            <a:r>
              <a:rPr lang="en-US" sz="2900" dirty="0"/>
              <a:t> diffuse, &lt; incidence = &lt; reflection) (308-8) </a:t>
            </a:r>
            <a:endParaRPr lang="en-CA" sz="2900" dirty="0"/>
          </a:p>
          <a:p>
            <a:r>
              <a:rPr lang="en-US" sz="2900" dirty="0" smtClean="0"/>
              <a:t>I </a:t>
            </a:r>
            <a:r>
              <a:rPr lang="en-US" sz="2900" dirty="0"/>
              <a:t>can explain definitions for angle of incidence and angle of reflection. (308-9</a:t>
            </a:r>
            <a:r>
              <a:rPr lang="en-US" sz="2900" dirty="0" smtClean="0"/>
              <a:t>)</a:t>
            </a:r>
            <a:endParaRPr lang="en-CA" sz="2900" dirty="0"/>
          </a:p>
          <a:p>
            <a:r>
              <a:rPr lang="en-US" sz="2900" dirty="0"/>
              <a:t>I can estimate angles of incidence and reflection. (208-9, 209-6</a:t>
            </a:r>
            <a:r>
              <a:rPr lang="en-US" sz="2900" dirty="0" smtClean="0"/>
              <a:t>)</a:t>
            </a:r>
            <a:endParaRPr lang="en-CA" sz="2900" dirty="0"/>
          </a:p>
          <a:p>
            <a:r>
              <a:rPr lang="en-US" sz="2900" dirty="0"/>
              <a:t>I can ask questions about reflection in a testable form. (308-10, 210-11</a:t>
            </a:r>
            <a:r>
              <a:rPr lang="en-US" sz="2900" dirty="0" smtClean="0"/>
              <a:t>)</a:t>
            </a:r>
            <a:endParaRPr lang="en-CA" sz="2900" dirty="0"/>
          </a:p>
          <a:p>
            <a:r>
              <a:rPr lang="en-US" sz="2900" dirty="0"/>
              <a:t>I can predict the effect that see through objects of different thicknesses will have on the angle of refraction of light. (308-10, 210-11</a:t>
            </a:r>
            <a:r>
              <a:rPr lang="en-US" sz="2900" dirty="0" smtClean="0"/>
              <a:t>)</a:t>
            </a:r>
            <a:endParaRPr lang="en-CA" sz="2900" dirty="0"/>
          </a:p>
          <a:p>
            <a:r>
              <a:rPr lang="en-US" sz="2900" dirty="0" smtClean="0"/>
              <a:t>I </a:t>
            </a:r>
            <a:r>
              <a:rPr lang="en-US" sz="2900" dirty="0"/>
              <a:t>can estimate angles of refraction. (308-10</a:t>
            </a:r>
            <a:r>
              <a:rPr lang="en-US" sz="2900" dirty="0" smtClean="0"/>
              <a:t>)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189777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Outcomes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 can describe how visible light is refracted. (308-10)</a:t>
            </a:r>
            <a:endParaRPr lang="en-CA" dirty="0"/>
          </a:p>
          <a:p>
            <a:r>
              <a:rPr lang="en-US" dirty="0"/>
              <a:t>I can find the focus point of a convex lens (focal length, focal point and convex). (109-5)</a:t>
            </a:r>
            <a:endParaRPr lang="en-CA" dirty="0"/>
          </a:p>
          <a:p>
            <a:r>
              <a:rPr lang="en-US" dirty="0"/>
              <a:t>I can describe how lenses have developed over the years through trial and error. (109-5)</a:t>
            </a:r>
            <a:endParaRPr lang="en-CA" dirty="0"/>
          </a:p>
          <a:p>
            <a:r>
              <a:rPr lang="en-US" dirty="0"/>
              <a:t>I can give examples of lenses in my everyday life and lenses that have helped science. (111-3)</a:t>
            </a:r>
            <a:endParaRPr lang="en-CA" dirty="0"/>
          </a:p>
          <a:p>
            <a:r>
              <a:rPr lang="en-US" dirty="0"/>
              <a:t>I can describe different types of electromagnetic radiation. (308-11)</a:t>
            </a:r>
            <a:endParaRPr lang="en-CA" dirty="0"/>
          </a:p>
          <a:p>
            <a:r>
              <a:rPr lang="en-US" dirty="0"/>
              <a:t>I can compare the properties of visible light to other forms of electromagnetic radiation. (308-11)</a:t>
            </a:r>
            <a:endParaRPr lang="en-CA" dirty="0"/>
          </a:p>
          <a:p>
            <a:r>
              <a:rPr lang="en-US" dirty="0"/>
              <a:t>I can correctly use and define the terms frequency and wave length.  (308-12) </a:t>
            </a:r>
            <a:endParaRPr lang="en-CA" dirty="0"/>
          </a:p>
          <a:p>
            <a:r>
              <a:rPr lang="en-US" dirty="0"/>
              <a:t>I can describe some positive and negative effects of inventions associated with electromagnetic radiation. (112-8, 113-2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022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3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979" y="1752600"/>
            <a:ext cx="4139821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Angle of Refraction</a:t>
            </a:r>
          </a:p>
          <a:p>
            <a:r>
              <a:rPr lang="en-US" dirty="0" smtClean="0"/>
              <a:t>Retina</a:t>
            </a:r>
          </a:p>
          <a:p>
            <a:r>
              <a:rPr lang="en-US" dirty="0" smtClean="0"/>
              <a:t>Iris</a:t>
            </a:r>
          </a:p>
          <a:p>
            <a:r>
              <a:rPr lang="en-US" dirty="0" smtClean="0"/>
              <a:t>Pupil</a:t>
            </a:r>
          </a:p>
          <a:p>
            <a:r>
              <a:rPr lang="en-US" dirty="0" smtClean="0"/>
              <a:t>Optic Nerve</a:t>
            </a:r>
          </a:p>
          <a:p>
            <a:r>
              <a:rPr lang="en-US" dirty="0" smtClean="0"/>
              <a:t>Blind Spot</a:t>
            </a:r>
          </a:p>
          <a:p>
            <a:r>
              <a:rPr lang="en-US" dirty="0" smtClean="0"/>
              <a:t>Focus</a:t>
            </a:r>
          </a:p>
          <a:p>
            <a:r>
              <a:rPr lang="en-US" dirty="0" smtClean="0"/>
              <a:t>Near-sighted</a:t>
            </a:r>
          </a:p>
          <a:p>
            <a:r>
              <a:rPr lang="en-US" dirty="0" smtClean="0"/>
              <a:t>Far-sighted</a:t>
            </a:r>
          </a:p>
          <a:p>
            <a:r>
              <a:rPr lang="en-US" dirty="0" smtClean="0"/>
              <a:t>Telescope</a:t>
            </a:r>
          </a:p>
          <a:p>
            <a:r>
              <a:rPr lang="en-US" dirty="0" smtClean="0"/>
              <a:t>Binoculars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4139821" cy="470916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Reflected Ray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 of Reflection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 of Incidence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Incident Ray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 of Reflection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Concave (lens)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Convex (lens)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Refraction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dirty="0" smtClean="0"/>
              <a:t>Microscope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Topic 1 Key Terms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28011"/>
            <a:ext cx="4114800" cy="4572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entury Gothic" charset="0"/>
                <a:ea typeface="ＭＳ Ｐゴシック" charset="0"/>
                <a:cs typeface="ＭＳ Ｐゴシック" charset="0"/>
              </a:rPr>
              <a:t>Light</a:t>
            </a:r>
          </a:p>
          <a:p>
            <a:r>
              <a:rPr lang="en-US" sz="2000" dirty="0">
                <a:latin typeface="Century Gothic" charset="0"/>
                <a:ea typeface="ＭＳ Ｐゴシック" charset="0"/>
                <a:cs typeface="ＭＳ Ｐゴシック" charset="0"/>
              </a:rPr>
              <a:t>Natural light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source</a:t>
            </a:r>
            <a:endParaRPr lang="en-US" sz="20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Artificial ( man made) </a:t>
            </a:r>
            <a:r>
              <a:rPr lang="en-US" sz="2000" dirty="0">
                <a:latin typeface="Century Gothic" charset="0"/>
                <a:ea typeface="ＭＳ Ｐゴシック" charset="0"/>
                <a:cs typeface="ＭＳ Ｐゴシック" charset="0"/>
              </a:rPr>
              <a:t>light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source</a:t>
            </a:r>
            <a:endParaRPr lang="en-US" sz="20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Century Gothic" charset="0"/>
                <a:ea typeface="ＭＳ Ｐゴシック" charset="0"/>
                <a:cs typeface="ＭＳ Ｐゴシック" charset="0"/>
              </a:rPr>
              <a:t>Incandescent</a:t>
            </a:r>
          </a:p>
          <a:p>
            <a:r>
              <a:rPr lang="en-US" sz="2000" dirty="0">
                <a:latin typeface="Century Gothic" charset="0"/>
                <a:ea typeface="ＭＳ Ｐゴシック" charset="0"/>
                <a:cs typeface="ＭＳ Ｐゴシック" charset="0"/>
              </a:rPr>
              <a:t>Fluorescent</a:t>
            </a:r>
          </a:p>
          <a:p>
            <a:r>
              <a:rPr lang="en-US" sz="2000" dirty="0">
                <a:latin typeface="Century Gothic" charset="0"/>
                <a:ea typeface="ＭＳ Ｐゴシック" charset="0"/>
                <a:cs typeface="ＭＳ Ｐゴシック" charset="0"/>
              </a:rPr>
              <a:t>Phosphorescent</a:t>
            </a:r>
          </a:p>
          <a:p>
            <a:r>
              <a:rPr lang="en-US" sz="2000" dirty="0" err="1">
                <a:latin typeface="Century Gothic" charset="0"/>
                <a:ea typeface="ＭＳ Ｐゴシック" charset="0"/>
                <a:cs typeface="ＭＳ Ｐゴシック" charset="0"/>
              </a:rPr>
              <a:t>Chemiluminescent</a:t>
            </a:r>
            <a:endParaRPr lang="en-US" sz="20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Bioluminescent</a:t>
            </a:r>
            <a:endParaRPr lang="en-US" sz="20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Century Gothic" charset="0"/>
                <a:ea typeface="ＭＳ Ｐゴシック" charset="0"/>
                <a:cs typeface="ＭＳ Ｐゴシック" charset="0"/>
              </a:rPr>
              <a:t>Ray Model</a:t>
            </a:r>
          </a:p>
          <a:p>
            <a:r>
              <a:rPr lang="en-US" sz="2000" dirty="0">
                <a:latin typeface="Century Gothic" charset="0"/>
                <a:ea typeface="ＭＳ Ｐゴシック" charset="0"/>
                <a:cs typeface="ＭＳ Ｐゴシック" charset="0"/>
              </a:rPr>
              <a:t>Ray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ＭＳ Ｐゴシック" charset="0"/>
              </a:rPr>
              <a:t>Diagram</a:t>
            </a:r>
          </a:p>
          <a:p>
            <a:r>
              <a:rPr lang="en-US" sz="2000" dirty="0" smtClean="0">
                <a:latin typeface="Century Gothic" charset="0"/>
              </a:rPr>
              <a:t>Translucent</a:t>
            </a:r>
          </a:p>
          <a:p>
            <a:r>
              <a:rPr lang="en-US" sz="2000" dirty="0" smtClean="0">
                <a:latin typeface="Century Gothic" charset="0"/>
              </a:rPr>
              <a:t>Transparent</a:t>
            </a:r>
          </a:p>
          <a:p>
            <a:r>
              <a:rPr lang="en-US" sz="2000" dirty="0" smtClean="0">
                <a:latin typeface="Century Gothic" charset="0"/>
              </a:rPr>
              <a:t>Opaque</a:t>
            </a:r>
            <a:endParaRPr lang="en-US" sz="2000" dirty="0">
              <a:latin typeface="Century Gothic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24400" y="1238337"/>
            <a:ext cx="4114800" cy="504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47675" indent="-382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</a:rPr>
              <a:t>Radiation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</a:rPr>
              <a:t>Electromagnetic spectrum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</a:rPr>
              <a:t>UV light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</a:rPr>
              <a:t>Infrared light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</a:rPr>
              <a:t>Visible Light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</a:rPr>
              <a:t>Microwaves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err="1" smtClean="0">
                <a:latin typeface="Century Gothic" charset="0"/>
              </a:rPr>
              <a:t>Radiowaves</a:t>
            </a:r>
            <a:endParaRPr lang="en-US" sz="2000" dirty="0" smtClean="0">
              <a:latin typeface="Century Gothic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</a:rPr>
              <a:t>X-Ray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</a:rPr>
              <a:t>Gamma rays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  <a:cs typeface="ＭＳ Ｐゴシック" charset="0"/>
              </a:rPr>
              <a:t>Frequency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  <a:cs typeface="ＭＳ Ｐゴシック" charset="0"/>
              </a:rPr>
              <a:t>Wavelength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r>
              <a:rPr lang="en-US" sz="2000" dirty="0" smtClean="0">
                <a:latin typeface="Century Gothic" charset="0"/>
                <a:cs typeface="ＭＳ Ｐゴシック" charset="0"/>
              </a:rPr>
              <a:t>Crests</a:t>
            </a:r>
            <a:r>
              <a:rPr lang="en-US" sz="2000" dirty="0">
                <a:latin typeface="Century Gothic" charset="0"/>
                <a:cs typeface="ＭＳ Ｐゴシック" charset="0"/>
              </a:rPr>
              <a:t>/Troughs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endParaRPr lang="en-US" sz="2000" dirty="0">
              <a:latin typeface="Century Gothic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endParaRPr lang="en-US" sz="2000" dirty="0">
              <a:latin typeface="Century Gothic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0"/>
              <a:buChar char=""/>
            </a:pPr>
            <a:endParaRPr lang="en-US" sz="20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3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0.gstatic.com/images?q=tbn:ANd9GcT-3tKQnonTdQzqmpiuQok88IM9Jitu3-wF5Wq9rASY88X-Rgmg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4996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5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Know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Wonder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Learn</a:t>
                      </a:r>
                      <a:endParaRPr lang="en-US" sz="4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42672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Experiment with the materials at your stations – any additional K or W’s?</a:t>
            </a:r>
          </a:p>
          <a:p>
            <a:endParaRPr lang="en-US" dirty="0" smtClean="0"/>
          </a:p>
          <a:p>
            <a:r>
              <a:rPr lang="en-US" dirty="0" smtClean="0"/>
              <a:t>What do you think?  Experiments – tell me what you find out? Materials : flashlight – cup of water (clear cup), magnifying glass, mirrors, ruler, laser pointer, prism, different papers (opaque, transparent, translucent)  - etc.</a:t>
            </a:r>
          </a:p>
          <a:p>
            <a:endParaRPr lang="en-US" dirty="0" smtClean="0"/>
          </a:p>
          <a:p>
            <a:r>
              <a:rPr lang="en-US" dirty="0" smtClean="0"/>
              <a:t>What the ancients thought</a:t>
            </a:r>
          </a:p>
          <a:p>
            <a:r>
              <a:rPr lang="en-US" dirty="0" smtClean="0"/>
              <a:t>What they found out about reflection – measured angles – discovered refraction Measured angles</a:t>
            </a:r>
          </a:p>
          <a:p>
            <a:r>
              <a:rPr lang="en-US" dirty="0" smtClean="0"/>
              <a:t>Source of light eyeball etc</a:t>
            </a:r>
          </a:p>
          <a:p>
            <a:r>
              <a:rPr lang="en-US" dirty="0" smtClean="0"/>
              <a:t>Empedocles, Euclid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038600" cy="4525963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99330" name="AutoShape 2" descr="data:image/jpeg;base64,/9j/4AAQSkZJRgABAQAAAQABAAD/2wCEAAkGBxQTEhUUExMWFhQXGB0aGRgYGB4eHBwaGhodHBgdGh0gHCggGB0lHRcXIjEhJSkrLi4uHSAzODMsNygtLiwBCgoKBQUFDgUFDisZExkrKysrKysrKysrKysrKysrKysrKysrKysrKysrKysrKysrKysrKysrKysrKysrKysrK//AABEIAMIBAwMBIgACEQEDEQH/xAAcAAAABwEBAAAAAAAAAAAAAAAAAgMEBQYHAQj/xABPEAACAQIDAwcFDAUKBgMBAAABAgMAEQQSIQUxQQYTIlFhcYEykaGxwQcUIzNCUlNicoKS0SRjg5PSNEOElKKjssLh8BVzdMPT8VRkszX/xAAUAQEAAAAAAAAAAAAAAAAAAAAA/8QAFBEBAAAAAAAAAAAAAAAAAAAAAP/aAAwDAQACEQMRAD8A0ESi27+8elBKfqj9q/sFc5lfpo/EsPZRlgQfzsV/tMaA4bS2Zb/blNG379fvTflXAi8JIvxP7DRZZEUXMkZ1A8qU6nQbjQcJ1+UPvzflQVOrN4PP+VGYoP5yAfek/johdd/O4fxaT+Og4b9o75MR/DXRJfS50/WYj+GuBh9Lh/xy/wAdFjIGvOYc/tZR6cxoAWHFv73EflQLdRJ/b4gf5KOJl+khv/1EtH50cJMOP28lA1kmtvJH7bEn/JRvfDW4/vcR/wCOlHdeM0I/pMg9tIq6jXnYP6xN+dB0Ytib5iB1CSceuKuSYlraFvGbEf8AhpNsQhNjPEL9WLnFASod0sRt1Y2YHt4UCiY9wDmfzTy39MFG9+E7pG068QR/2r0RFNtJFt2Y+b+GlVUm/wAKQOJGObTzrpQItjXv8af60PbFejnGPb44g/8AUqdOvWKkMTtbDR3MmOygD/5in0ZahsRy+w6nKjY2UD5aNGynxYC9BYWxpUi8/wCLEJ/4qKuKuR8Mv76A/wCKKoLCe6DA7Kre/UB+UywsPEKCfMKf47ldCq5opZZ20siwx5rHeQWCjTWgkIZBewcNfXQ4Y7+4A0eRLi2QMO2CFh6JBUbs3lNBiACsiISPJljiB7vLAPgakAkZ+RhWvr8TGdfuy91ADAgOsSaf/SJ/wsaEcCk3yRi/Xhpl9tcCLf4rDeEMgPovRtNOhEO4zr/koCNFHnzDmRYWOk6nzg289EaZb6FDff8ApMy69lwadc8Bfdv4YmQf4lFc9/D5LHwxg9poG6zi/RcadWNf1MtKjGPe4kJ6/wBKS3pSjIzHUGXuXERH1ilQj9WJ8HhNA3ONP01++aE+taO2KuNXHeTAfZSzRPxXEn7sJrjRtxSfuMcRoGzzD6p70h9hpJpuNo+34NPzp2Ub5kh7Dh4z7aKyOf5th/Rl/OgQLfVX92n8Vco4RuMR/qw/OuUDsG+g5wduWOuRy5syq8hK6NZY9CRxri4cHetv2J/OmuG2GkcksguxlYMQYLhbAAAa9m80D6J24NN/dClc0g3GX8cVJCKx1jUjsw/+tdZBbSDX/kD+KgVLyfrfAxUCZOqY/eipA4Xd8EP3K+16DYRvmeaKIetqA55y9yZrWtbPDbvtXDK/6zs6cGvbvpL3sfmN+7g9rUBh9Pi2t9nDigMMQ2/M4/aQUHma3xp/Hh9/iKBTS2Vrd+HA9VFydrD78H5UBJMQ9vjTf/mYcX9FNodvF5ZIRI4eMKWJfD26eoANtTT9F08px3yxflSiqOMh165o+H3aBH31L8893Owfw0pCsznosxHWJo/NpGacxYUWzFmAGubnRa3aQKoXKflpJKskWBuiJfnJ8wzMB9GeonTMfCgsm3uV8GDuru0uI+hUg26s7ZQFFZ3j+UWKxrlZZGSFrnmobAADgSfL8fNUSBh0JzPLM2YX5u1iSASCSCzHhUhJtHDhb/8ADpAAN5QgX6/i7XoJzY3JPCBldpGtvyvzVt26wAqwryLgl6IaPLv0iW9uAur28bVQYdu4UMMq80bb2IYX7RYG1K4vbbM6lYoCLWDtE2Uk2+UbZTp10Fm2h7mcinNBKvcQwO7h0jrVcxOzsbhgmeKQxxvn6HSt22tdatWxuXCw9DERqhGh5uUsD1FLki3Ze9XfZG2YsSuaCTMBvG4r9pTqKCl8mJIcehKyF2UnNG6ppfv3gbqcR7LbDArFJzahixjCrlJ4jccosBuqO2jNgsbjCiCTBY1CRDiBlXnCN4Nt5v8AJYXNSezOU7c97w2ioScfFzWtHKOBAO4nzUC3/FUJIePIAQC8mQL2G5j4nSnqBb3+Ct1ho/WHWhtfZU2U5VRzYjS4HZcHhULybxaKGhyTCRXy8yXGVW39AldVO+4oJ4Ix8m/3Wb/LMfVXJWceUH3cVlP+U0VwvEA26nhP+JRRI4FvcA6n6NP8klAVnFxdde2N7emGk+jvyRH7pH/bFOrnUB3H7OYeaz10B94eQ/dm9V6BGML82PuLAa+Irlh81b/8xfzpyA3Fmt287+VFkuB8YOzpMPWlA3yN81ew5x/FRWZx/Nj956fLpaRgd7g9nOD+Cki44MvcZE9q0CMMstulH0uNpdDrvHS476FKGIfU/FHQoHQlX6n4pK4kqkbo/PJu4UBi1FrSvu+kUeyjjGnSzsf2yj2UHLp82LxMn5V1I04LB/eH2Ut74Y7mY/t1/Ku/CHi39YHsWgRdE+bB+GQ+ykyq/Mh7PgpT7KVkl01kH9Zb2LTdcWhJAmjuOHvqQ+e1Aosa31iiP9GkPpND3uLfERnsGEb2tSF1Py4z3tiG189A4dTuWPxSc+2gdLhdP5Ogtw97qL913okMLFQTDzbHeohh08cxFJrhB9Gn9WlPrallwQ+iXwwp9rUCyxtr0H/uBS0NwR5R7OdjHoUU3jw4G+Enuwyj1vS0OHPBGHbzMYoKf7o+1Szth2YrFEqu6Z8pmzX6NwbkC27caqmFjOdUlw881goijC6LuJvbQ7xrr4VYvdZwzxtBJvBI6RAvnW9hpwtrVd2PPjMVLdsTIEuBIxcooUdLKCLb7cOy9Bedj4SWNFHvVYSjaqgSwvvZeI372IO+rNhWn4ZWS29ydTw1O8eFVNNjwSEEPi43tmDriG1bdcqTlvb5RFO8VyfkI+C2ljcxU7iHAPWTltpQSW145if/AOfFMCLamM7+vMN1QW0sGUjyjY7Fd+WIx2F9SVS5XNfsFRMnvhR8NiMVkvkLLLmU2NibL00JGuugqDkwrTL8Dz7Fd5jmlYkk6ltdNNbLpQSM2JiX4zZWJQGwMpU5+PyQLea1M8Hj8JFIHw2PODmvumSTKyjcsim2fqvwvUdjZMTEAB77QhdS0khBuSCbE9Hhai4flHilA5xufjI1SZFkBU94vrY63oLfj9kptCM4qNA8qi08URIu4HRlw7nc4tfXyhodamdj4WLaeCEWIYvJF0VnAtICNA3Wjjcyntqscl8VdzNs68Mi2M+DYlkePS7w3PRsPkirttDZ7A+/cCFMxA52IMMs68R1LJ1MeqxoEeTONmgJwmK6TxgZXvfPGdA4v5iDxpxyr5OmUCeAhJ4hdCBqQNSt78eBtoaUGJw2MgjxIBBQmxIIaNtzo44aixB76f4XEIjGHMoKjOoJuWj4+YmgruwnEuHjka/ON5d87EP1WQ2Hb1GnxQW0dR2sH9qkV1Nn83iJo9VhmVpVIYC8h8tQB4HxNMMDgGGUviRICPJfCMv9pCKB5HgyPJ5hie6/pApdYJL/ABSG3zQPZIKY4vZ6sR8IFFrWV3TzZlNqWXZsYtYOSNCwnW/iDYeigd8zINcjDuD+ySiNzg4ygdpk/wBaTGAtuE/4o2H+Kk4Nmumc5pzmbNYgaaaAZX3UB1dr3ztb7T+1aQbENxL367gj0pS7rJ+s6/Jf+Kk5J5BwlP4wPTQJZyfm/hX+GhR1kNt0n4j+VCge6dht1QCugdjdVhAlEVF+kXzN+VAxre5ZT9x6BRUOnxltd0UY9dKKWtpz1/sxCkUiTqQ8B8E59Zo+Xs07MP8AmaAEsN6yeLQi9IyFVuTdRxvNEo8aUZNdxJH/ANdfbRZcMStrOLfqoRexvbXr3UCYxAtYSW/paju3CiMUJ1cE9uLbXzCqzyV2/PLipsPOQCozKqLCpQZtzMdDpa1u2rc+INt7j9rCPUKBmYoybZo79Xvqb2DWlo8FHfUR/vJj6KM2KN7FiOr9KS58y0Q49Qfjl321xTE+haB9HHH8kLfulNPIsIG1ZVI4WDKfSaiVxSE6uCd/xkzepdab8s9ujB4MvEPhZehHv363ax1Fh7KCj+6PtlcRiFw8ZtFC1r30L7mN9dANKbYU5laCNwwUXuDlXTUaE7r6dpNRnJrZLzZ3U7lLdbEXIZranQ+mpZHgiZhEylkF3WQEXC2vo1iT0tLjhQWXktsrnyrNZ40JLKZCxLa6HUAm+uu4Wq9HCo1hdhbgHIym2617VUdk7QlyK8UayBiDcDQj5y9Z9XhVzRsw1A43VhuP5UCT4O9gSyqB8ltT9o8aj9qcmoMQqiTnAVsVZJCrC26zCxqVhisPJUHjbdf1kUYjUdnUdPHroKliuTOLSxw+PldL6xTZbkfNWVUuviDUHHs3CtKYjiMTBiVIBikkj4XIyMBlPlG2vhWkrvIsR6jUPyn2PBiYwk8QYXNivlKdNRbfragz7G8j8XhXE8Ts0kZBQi12XS6mwspIuLbqsGLxatCs4Vhh5mUSLcI+HnzWYsR5IzaNY6Gx3Gj4KLHYErbNicPlbnUJGYEE3MF9SuXXmz3Dqqx4KPD4jDMYbPDPdj2lhxB1BFgLHUUEJtHAth252OUmKewmaytdxojMQLEMDkJ+zVZw3vmWHncNGZJsHiDEoIGbmt5C3tcAHKVNK8ldtAR43ASDm1hjZoww8gKTnBPEZrEHqNPvcf2s8yYhZGJcMH3cGABJPWSKB5ywklXZ8csyrzoOqnKMpcWHm3ECnHJnM2DwzLzpBjXUTAHd1GpDl1geewM62uyrnXTimoqu+564kwEd1Q5C6m8JawDEi5B6iKCxlJb6HFgd8TD11xsPLxMrfagjbz2NA4dANI08I5F9XCi5YxoVjHe0o9YoDGK2+Mn+i/ka4EXjD235hh6mooxUW4c3+/YesUUyJfdw4Yn1XoDOse/KV+5KN/cTRAyW1l175BS3O3H85bsxK/nRJHKrZTOLfrFa44+NqBBpf1ifjf8AKuU5jeVgCOeIOoJaO9u2hQB3HD/9a4JRwI8ZW9go8YW+nO+ZPypXL1GX+7oGzTLx5u4/XSGumVSN0R+9LTkk/Ok/FGKKZD9JJ3c8g9lA3CLbyIf3crf+6TxBRACyxAE6foznUkAek05accXPjiR7KSlMbDVkI7cQ/A3F7DgaBI4Zic2UbrdHB627yeujmF7j40dgw0QHZe+6iyFG+XDe4+XK2gNyKLHzZvph/CKU0DmzDeZh22w6+yiiZh/OzfvYB6hSSxKdyReGEY+s04iVrDonvGEt6zQLYOXMQOcc30+PU+hRWW+6Xtz3xjSqn4OD4MdRY2LHz2HhWm7V2mcLhZZ2v0RZVaNUJY2C7u01g84tvJL31A11O/tJJNBrmwNpxYfBYePDwyTzvErdBTa9ibs7WAUMDpeqPyuwOJLtNLhSovq+jAW0vcE9e/rq38k8CWMmCOJYczCuaOO6sXYXbNIbkhSQtha1VOXDY+NzHI84jClXecXiCgXYBuK6ad9A/wCRe1pUw6xZHKiQtE5tlFrFlW3SOpOm7WtHxe3VhUTShhEy5hZSSD1WHE66d1ZLyJimlxKiMHpXJOuUdbDgLeyth2/EThZFVwDlAzMd1t5v3XoKjB7q2EYkPh51HA5Q1x4G4rs3urYW/wAHBiZB183lGm/yiL2qnYbYU4LNFgJ5irdFjZEKi+ouQzEjqq/8kdrMIhBisFLhyllGdM8VjuCtqdBa5PGgmOT3KTDY1bwvcjyo20de9d9u2n+0CRGzC4K9Ice+oLa3JSMkT4YtFKhzqYyNesAfKU8V3Gpn33aBpGAJVSWF7A2HC+7uoGnJjboxKZgrLZiLMpB6Jt0hwO+o2KIYLGjmz+i412zD5MeIte69WexuN1++l8LMIUeZrpG+V1QG5ZmJJVeF2NhTlBFiYve7aM8ZkJGjI2Yi4PBlI0PZQRHuqbQSLCFLDnZjkBtrl3vfTdaqn7keLEUktwxWQAAKMxuuu4ajyhqa5yu2o88CFm1jDIz20LKbDxIF+24pz7jrWkbXeW0uN2UW0t1jroNTUBhqCAQQQRrqLaiqByJ2ZzUU8Lqp5meRLmNzcGxFyptuIrQQKg8XsuKOR5FKo8rB2zSMoJChOG/cKBOPIosFQX+tMvm00pL38A4TpLcXDCdrabx0hoadlyN0g8MT+YotnPypSOyWJh6RQEEv1pLdk0Z9YrjyE7uePhE1KiFjvEnjHEfVSUmDvvQ6fqB7DQcyk/Ic98MZ9Rpti8GrpldCACD8RY6G43GlBhUGoLA2+jI9tItCRqJHH3WtQUna/LeaKaSMYJWCsRm5thfttQq2T7LiZiz2LHeShvQoJcKN+SPzNXLr9HGNfmMdKMuKuPl/jA9lHEvUz+MoHsoEzlGvQH7Bj4V0a7tO7DfnXeePzgO+fz8KJz3W8fjMx9QoFAzcOc8MOvtroEm/9I7hHGvrpuSvzofGSQ0T4P8AU37BKaB4ec6sT3ZolpJ819ee8cQij0GkAI7+TFfsw8h9ddC33L5sGfaaDjgXA4dZxp9lLRqDawjJ/wCqkNdiR9PL8MIopjyu5Srs+G5YSTuPg0KKCp+c1twFBF8u5y7RYcAZYAZplDFhc3WJLnje7fd7apXI/B89tOEOARnMhUbugpYenLTUTNzJkYkySPzkpJ1ct5II4roPCpvkBsuQE7QJCCKUKAdzIbie3HTMAO0UFrn5EgYmXEsrsr9LJDIySRtvNmBGcEWvrvqu+6jt9HEWGiaQiMHMSWseAVr+URxJq5ba2/JhUlLvnC6KwUAkkXC23X1uT3Vmmw9mttHGpcfBlukbaZVF7D5x0oNC9zrZaRxhw2ZubC34Xvma3A6nWri1rHMbra5BsRYf+qbLIkPMwquVGDAaWUZRe3YTf107YX3i44jsoKVsGDE41XnlxhMd25qHDsEFtcokYdLNbLxtVI5O7X2uk5WMTylSc8eI8i1/ntYDqupNXjZHJtsDj2fDuPe07WkiAN1OUlT1WB9Bq6CUEGzBhxsQd28d9BQtn8rS8w5v4GRRabCTaA/XhkAsddOoirPyoxOXCsTEZM1hkBHyyBc6i9r3032pLG7JJn98wAByiq2upUEkC1rDQ0vygw+aNMwJAYXIYDLp5Wu8g2tQQ2OxuHjAw8rh0yhkAuOkh3/OvcjQakiqhtLlJi5DPh8HhZnFsjyZCHvrcC9ggsbWJvQ2Fgkw03PSFkCsL5gXkITV3uBaxude01dcfj8ZJhQ+zI4ArC6l21I6wBpfvNBnMGDkWAwSK8crxSStFKCADFYRsrag9AnQHfapT3JIzmzrdtd2mgOh7TT3lXsR49ku+OnebEBg6FtCjPYFABvFib029yqMpIpzqAYszajySSQD5r0Grcah9v4tUkwyliDIzqLIGY9AtusdAVpkeWUUspgwVsRKAWLZssa2NtX468FvTHAbBlac4rGATYkAqnNyZY40NtIxoQbDUnfQTRXTV5PHDj+Gm8gS1s6ffw5HqpysRF/gZR9ma/rNd6Q3DFDuZTQRxaP52Hv9iQUopj4GE/fkX10+98sLX98/gU+ykziG16c33oAfZQN8ycFjP7dvbRmCfMBPZOfzowmvvkPjhx+VJ511POL+4oDcyp1yN++FCkPfIGgaO3/Lau0CglPFR+AUdHJucg/diiZ14LFf7bfnR+lwSH941Apma17HwjWuc63AuO5YxQsdzrBb7TVw5B9B5mPsoIw4vFe+goYjDiK7ksgcuT0baW0qQ98i2sr6fr0HqFdEq8HiHdCT6xXBNp8b5sLQEbED6Tz4q3qFHRwTYNGb9eIc0dGJOkr/ANWAHqp1icQIIXmlmIRBc3RV3cLWvruoIvlLtNMFCGy5sQ2kSc4xBbrNz5I3k1kMOGfGYlmkd5GzDnXO7TXIOoW3DqFS6pitqYx5SrKt+b1FxGtgbAfKYaEjt13VJcr5IsMq7PwVs2W8khbyQfKzHizdfbQV3a+JE+IywgBIzZSeLk2UnhYHd3VqrbKQYeOCNTzSRkEj5TNwb7xZzbsrKuRPJ5sfNzNyMOhzzMNCRrlUHrNvAXradsYq2GY827F7KEBta5yAk8Bregyz3QZJCkaiReZVuih0lLlSWYgfJtprUx7l/KPAJDHC7BcSryEki9s2pObcoKj0GrDye5Mxxc/zi2BRczubksy/CEE+ToAvgaf4rkngcRh1jMCc3boldCOo3G+gSn5bbMYWbG4cgHUFgR3bqQwnKqB8TlTEK2HUKc97APJdY4wbWYGxPZSuJ5BYJ/KgTyFUMOi3R3no6a+uobDbNwWDaTZ0sZEeIcMJcxPSPxQY/IIy6Hr76C/sARY6qfT6KShCr0eiCLmwAF+0D0Ulg5cqlXIGQ5Qetfkd5tvpbKpNyCMpIBbS9+rrBoFTv4A/77K4wBFjYg8DrTI7QT4MLmGcXFlJNlOt+w3pltzb3vOMviNxfo5BclBYnTr1tQO8a2HgQySlUW4DMRvBOi8dOyqtyQiWbGSYnBs8eCUNGUsQkknFo1vYKLDWrHt3BwYnDfpMTPHo+QA5r8NF1J13VWdscvocHGYsPErOigLEp8jgvOECyd2poIP3ZdtqzxYVT5HTkHUW0QHt3nxpLYuzZHxEGBLKsb4dHxAXQkJcBSd+txeqPtQNLO5YnnJCCSRa7PvuL6DgOyrzgcMyHaGKje0i4eRF03MFQXB7CPTQT+zsDHHtPExqqqkWGhCjm8wsWbgOOgqdkjTfZPGBx6jUDhkQ47nWVWeXBQsby5DcMQe/fU+H6rj7OKHtoEkVOvDjvEg9tDofOw343HtpyrMdxm8JEa1FZ2PypdOuFGoCcxf5h6iMQwpUxHh6MR+dFXN9f72HHsomY8So78OaBTNIOL/vlNczvxMh6+mtI5r28g98LCg5U3BWK32WoDCY/rfxL+VCkCF6ovM1CgUAb637sUdA3Bn1+otIi24lNfrHdSsUIsBZD1dJqA4z6dOTwRaOsjbg83mQUdcA9zaKLdfym1pnt7aUGDTPiObBO5QSWJ7BQOEdzuOIPZmQUfmntcnEDvkUVk+2/dHxEhIgRIE3AgXY+N7CoWTaQxHRmmxIYqBdpmyFusgMLC/ZQbPjdp4WD+U4pojbQNOCTbfoN5qk8qvdCw8to443mjVSQW0HOHQMb+VYbu+qZtHYIQvaQtYEgsDrawNmPC5NNJtnPEz3swQKSVOZSDu1oJiDlZissaRyCBQCBzajW/SJJbextr31EFFJDu7SZ/KY6We12U/OO6nSxMpypq0Z0I6QYMDm1PRFgKbyxXz5fJN2HHeQBduG46ig2j3LtiDDYUsb85KQzebo+g0+2/NeeAdLKkgLEbtGUAnXcC/r6qcxYhgYY400yq0rX3LlNrfOJIApjyt2UZ4AlubDXLsDqtyGbXfqB56Bp7oO0mbZmIaLqs43kWYhx6KrWxhtLDYdmwZSfDhej0db5bnIN+VSbW42NSXKWQxRNh4soikGQselnvbXrBtYE1K8kdsR4yHmrNA8YMZCPa1tFt3jXdQQHJ3lvjxioocfCI0kvZjGVY3tlC6kWuda0HFSQSjI5Vw2bQ/qzc68MptVd5VbOIwRJvIYHDku2Z8q7yCdxIF6Z4PGQLiGTciB87dTTKrEG3GwB+9QXHBIVUxrrl1UsdLNqAD2VXdq7a52SOLKyQiQh5CDbMCRFZt2UsLk9lqe4WUIWyk8zKUZZS1zdgLADgulvGmmGiWWSeFltHH5DX8kHparfjf10ElydmKwrHIAkiXHSPlC/lD6rbxVQ5e7PGLluk7WjU3W4Kk21C9TaeirpjdoRxwE84hcLZSRvbgLd9Zlh8YEmEkalBOzQyxrYjnGuVdfmm5v3GgbcoOVO0VwUd5QschKBlQiXKBrmN99uIFUexVbk2vlIt1XOp6zV491BikmGw3FIyx+05sB5hVIxkbAvcWKkA67qCTxsqjEI1ywtE2ut7MCRpwtV4jNv+KRm9g0rAcLfBv7DWebGBzX33SQeZdAPNWk7IXPiMQeE0YYLcWtJCAPORQTGBkV5MJLHmIbDvGCiB/JcEDXdxqVdhxLDX5WFH5VWOROKEeHkElg0coCdIDoSgHQ8NSfNVoueuXwxCmgSBQ31iPfAy281EPNnjh/EyLTuIyH5WIG/QMjUC0l/wCf8YlNA1hIWwDRnThiGHrpxma29vuzg1xy3FXNuvDik5FHFV3a5oSKA5mI3tKe6RT7K5I7EDWXX6y0lGdLBINPqGjsv6uLzGgIzN+t84oVw/Yj/tUKA8QF75mv9laexJf+cYeakIlHWnmNQ3KrlNFhVMaqss5U2VdwPab6cDQPeVvKSLAJmMhklIskdxqes1kTJNjpuexLGz+i40CjgLka05EGZ3eQZ5S1rsSQLtplvuAOUHsYGnuS46IGnk6200Fu+zL4qaCP2zhljgsqA7nvuIudR4gr5qiMbgwVaRPJ0Nr3sDw7asu0CrK7PmyMOH1dxGv1hfuqNwUSjNE3kkaG+/TS3Dq81Alyd2qoGSd2MCkGwAJsDdbcSAb3F9aUxsGU5R0lYXRgbA5rs2mmYW6ybGq4l1J693cesVZdjT8/HzJLZ0LPGRpYsNe0DQ6dZoI5pCqqCSY7fBki1kJOa4XW+p30dJjZc1yUtk0GsduipXjrc3NIvCqliCTla5PApcAi2/fenGBfyVVMxz2yE5b5wQtjvNt9qDecGPgHkzWDKDb6oUW14HefGmWPk52N3lGWAKgU3uW1zOdN+gAqI5KPJFswl2tZcoV7aW6JHYO2rFHEhwmVUCCNbBd+Vd/+EUFGfZrTYE8wHLo6tHd7EFwuYE9QdTpVw2AhnijnkjVJluHCcWQ2GveD56V2fglXCBgc3OWa9rXzvmUeGany4pMPA8jnQFnNhr0m0sO/Sgjcdi4wJzKfg5Zo0APHorcAcbnSofaCKiEMuVpsQpVV3hR849pJFd2TO2JOV7BEzMCw1zh7sw6sosB409wWJE0osCyK5ABG/Kxux7Brr20Ff2Pt5pebw8wDc5K+UrqEXNlVT13Ot+FqnNibLKztiVZFaVMjsN3Oxtl6QPA2plszAXmusfNrE4YHKAGzkMe+wF/E1YMMrxzujC8bnMCALZjvVhwvvv20FN5foYpY2zl5C4spUqua1gL7rHrocl9lyjFh0QqpcM4fyQBcHK3ymuSO6pLlfsvnoWlgiJkU5WRmZrW10UHyr91SXJ/aULYN5lQjIWks4I1udQDu1oMz5cYvndqytboqVjF/qg6jxqKlw7sJmZD8WGzcL/maXhkJBmdTzrMj6jTyjm8Nab4mUtMcoYKykDfra97cKBLkiL4hLi4JK+dG4eatE5OZh71Yr0fe8YJ7Y2KWrPuT/wAHMu+2ZGBH2gD660jC4cNAFAy5JZUvfd0sw896BPAzc1ipIxGXzRMpAA0MUtxv+qwFW5xrciTxgU+qqjyqjYCWdTayK6W0JDAZgT2kVbo0dlDc1KCQD0ZhxHfQNWjQb8njC6+qi5VvbNF4SOtOhzwG7FDxVqEgc2JMw+1CD7KBui9TL4Yg+0UZ1Y7nbT9cDSy6cb/agFIO6k6rGf2RHsoFwZf1h7nU+2u83Id/O+cU3MidSDuzCkzIm7o/iNA4aJ/r+iuU3W31PxGhQR/K7lJ72Tmo3vO4OjL5KgXJ3dVZpiZ7SdFyzaFmbXpBRmvfh0SO5uyl8Zi3dzI7BjIWuTbQEgWHgDTPB4fNJbS9wd41FwR6zQOxOVbtDAa9dstr/hF+rKakr2CsLXHTF7a6lvVk8Qeuo8IB8Iy9G5uPmsBppe+9T4acKSxmIUdEjUrawF/JsL+IQa/nQONsZZI7LoLMR1cfZk/2aS5GJz/ORWuQgK3O+xNx2WBqMifykO4/F9Qdd4PeoFTnuSJfH+TcBGJHYf8AW1BXeVGEEOIdVvk3jtB/2abbPxbYeZJALtG18vzhxHiK1j3SuSSvFniSxBuCN1tbgnhWUYyFi5GhYADQb7caCY5Rx9MzRn4GQC2UWAUgdE343qLwIzuFClny2UDfmBvoeu16nNi4VZoTEOllCyAX1Av09ONuruqJnYrITbUWvwYW7uJBoNW5IbQWfAlHTRJebU6AjUEZhc6613l3tF0ljwmHYrJN0pLbyLBAB1A3FVv3OJR74ETM2W8jgg65gBYW49EGrjicJed52VTKNFkFjbIXyj/BQWGDDh4Yow2bIULcPI/1FM+UUDShI4wDncE9iR2J/tWqmf8AFXR4YwxUzYgLfUAplVSB23zVbsViRhnzeVZSAT1WDHzgGgYDZ7QCOVbELG2bvOpJHaQanIMBfJIq5c8bBgNwz2JqK2BtAyIEmKBXDAC+9XJKE9RGq94qYGKaCNMxDhei5XePmm3GgTwezwrRruCXvrvygql/un0U8nnEbAFG6TCzAXue3qpjPtUNGHisxJ1FxewO/v7DUPtLb72Zow0iDoyKNHUkcBvHYaBvt4DBSu2eRVmfnA+pAm0CrbqNu6oHbmKkTCS4hbgSsseQ2AU85rfrvqfGjbQxMdhKDM8VhmRzcoToHBvfTjTLauw74RlUOQZEZ5L6EnQZRfXfe9Awxk7vh+eKkRq5U3Aup0tb6o1qvbRYh1bU66dzD0VoGx+bbFy4F2EqSRrvPkuF1PbfSo7EbDyyPhZky2BMT3JzW8k7uHVQV2TDlI4Wy5cpse3W4HnFahsMh45+3LKPEWNZ5i8K6wskqMrEXU9eVt/ZpVz5AzEhY3FzkZN+5eAtxNA/2tswSwrHlDZ4nWx4lOknhSuxMak0EchVblRcB3FiNCL+FP8ADRHm1IuSku7s3HwtTDk/NJGJYSNEdsjZ1F1Yk6A9VA/UJbQW7pjQz2Ns0gHZKDXXW/0ngUN/RRTEAb2kH7JT6qA4xB+ll84oK8h/nJfRSDx9Lf0bbjBxrhjTrj8VYGgc87INC0n4QaSZiBq7+KC9EBXqj/ERXTa/kpu+kNAW/wBY/hFCu5R81f3h/OhQYxOXQA2uthwNgRod562samtk4NZIfKylr82SeANmU+cW6tKrs2MZFykZlvqTbruD5rA082FCMSFwpk5qcMTAx3EkXyN1hhcX4UDjFoy5rsrKd/n49u/zVFNLYAHR1Oh60Nrqe3U60l8JFI8UylZFOqnrOhv1jiDS2JizixsHW+vWL6eFAgJLXUk2ZsynqYbj6LVaPcqxfN7RXN/Po6A9TDpW8QKprjMDfeNbeu3jTvZ+M5popwelHIpYDsO/7y3FBou0uWGIw205MNiGEmGkyoBl1XMOiw69bA1CcqUhjxLTQjgc8R6/l29BFP8A3R8IMVAmNj1yExuRv0vlb1Uxif3xDHOQDJG3NzAgkjo9fmPnoImZm2fjopx5F81h8pCMrg+F/NVh90LZZjlEixh4ZBmVl8pbizA9fA1VtvveJY2BLRMyBzvKt0hp1WIq7vfE7Ow8lzm5sKdL2IFmP9k0FS2LtJoWWYFbqQQSNbHRxb199XDkztA4gE4c9MkyOliRHKG0Fz8iRVqj7GcRz5Zekt/I6wd4PVwrRF5JpFIcRg5WQt0lvcobgZbrfgcwoH2DXDYjMiSB5YJFcI+jIQb+21M9qxTyO6xSfCDpxhhfPGCcyrwLrqO61cl2es8zzYeTm8eigSKBaOUb8rjiD17xVVZ5nuy5wscpOW5ASS/SAbfv3HcaCVmPPRmOSQxyRMC2TotkvmDqh3hSNbdtSOy8WyzOIpo52Kg5We2cnUWv1+cVAT8q1lmj98QB2Vrc4vywQbAHehva++nY2zgpT+lwGKa5WJiBYx7g118kjiaCU2liMIzmYxPGwZRKI2KlG/WJuIvuYXpsu1i8jRMRr5Mnkkg7lkYbx1GksZyb5kCaB+dMhyZcxa2bS4YnpAjeDT7k1gRcoUs6uVynUhbXA7d/ooGO2AcIpZHLliAyONRqLrfiO/jUps3AsuFykuwlKsBfduIHcKUHJZ5YycS5KGYSBUBzFbCynXTdrU6rkHM2SONAABwVRu1tqe+gy+XFGDa4lZQBG6qwUdY19YrXNubCixaLnuGUhkYbwbaVjxZcTtPODnjfEGxG5gqj0XFbpF5I7qCq47k0AoLtmtxN9T2VXzs44LFYfEAuY5JAjL8lc3FvRWjT4hV3nXgLXOnZVJ2mMZj1OUCLDFgY8y5nbKfKJv0ATwoLbhorGUXtc3uO2qpg8SyLG7BMoeSKRnXNbpXU+NWOHGvGF55BuALLrrbiN4qF5PEzNjYZLEc4GBtpZgLea1A7nZbrYYdgd/RYeqguU7lj8JWFOObJFisjsBY5WFvNbqpPm1G9Zh3oD7KA+U/W8Jb+s0GJFtZe66nSk5I0G97dhiI9tEVI/pF/Aw9tAZnBNizadaA0QOvee2MfnXXiUbnTzsPWK40Z+ct/t0Bc/wBn93QrmvX/AGv9KFBiW0CTu3X3cLaL32uLdm6nGwMG0kyKGKOCDG/UQRlHpvR9nYTnCoS++x3WuTuN+s7j4HWtP2DydjgijkdVziytfrsNB1eSKA21+TS7Tw6nELzWMjFucXrHX1qbeF6z3bGypMKeaxceUN8XiEvkueJ6h1jxrUOUuJmgj98YdOcAHTS+tvnL124iu7E23hdoYdgVRhulhYXy342PA9Y3UGJbRw+pAXpDq18RrqCN1Mbi9/kkaj/fbV35Ycg58Jmlw5aXDrqLavGt9AfnKOuqXNYpfXX0H8jpQaF7l20I8kuFnOZMQctjuuVsbeAU0MJhfeWKfDSZjHOuXXUZ10B111HHurPtnzsrBlNmQiQC9rlCDYdprZeVWGGNwS4mHWVcroetTY281qCp8ptjJJCZgxzDQgjW408Rvrvua4x2gljLXWJs2QnTI/l6b9CD56fYWQvFIEzFGv5WrI44Hgw37tdar3ILElMfYgqsqMLDde4I0tw1oE+WWEAm0vr0rjQa66ceqrr7lnKDnFOGlvmy3Um+o4kHvPrqu8ucHlYMOlxAJ17fNpUbyY2k2HmjksSBdo9d6nSRfWbdlBcOU2D974vn1Zg8kbIxF7A33+gVA7P2o8ETs2SXO3OhL8V6Lq43g3sa0TlNCuIwvOxm11zX7CPXWV7MxqJiEjZAUxDg5zvXMuUjuvY0FgwKQ42M/CRxWtIGtubyrW6hqN/CmG3Nl83KplV5UIDK66Bs2+3X10jHsr3rNLCTfISoH1X1F/PV+w2zOewUKTDVPIJ4dGy3oGOyNowYlebi6JS3l6WK78o7rirJHs605nSPPKRZs7ZRccRwOhrA9ol4TLDqrCQnQm9wejavQOzZWTDRmU3cIL367fnQdxONxQB/REsBe5lGW469L1mu1ZsTjUkbE4gJEgYrBCLKQvzm3kX7q0jHYkLDKXJ8i5twJBNqxXHc4kEhZj0hZVvwY/lQO+Q8V5YrKbgFh1Ak2Nuut1U6DrsKxD3OoGfFqDuRAPOb+yttPULUEXth+bQKurymxPG3yteAtpapKBQqqFACgAADcBVaxmMEuP5sE2hiJbqu5079xqxQNdR1WoFiaYnDqSZIrB93VfsNOQ+vtqm7L2wIcZjEnfLGtpMzNoBbXThr66CZlcGQFoemRlYZso799KMw+ay/Zk/90oksWJjV42DBhdCOIppOXtrGg4ap/u9AvzknyTKB2kH20BLJxZz9wVHlusIPAihznaPAmgdySnqPjHSJc77L4pSRf639o0WScAat360Cwm+qn4aFNuf7D567QUfkIoztpvC38WkB9AA7hVk2wxOz57m/6Op8QTY9/bQoUHPc6lZ9lvnYtZnAzG+nVrWZvKUxqlCVJcXKm3zeqhQoPQ2yzdFvrpXn3ltGEx+JVQFWymwFhck3NhxoUKCAXeK373NNdnQX+Z+dChQUbkmf0jFjhn3VA7H02pHb6U+qhQoLVy/+T3e01S8J8WDxEq6+ahQoNd5Mm+zWvro/rNZFtPyYPtf9w0KFBeNoKDtNwRcGEXvx6PGtCwQ+AX7K+yhQoMb90FR/xI96eutX5Qsfeo1+UnrFChQR/Kj+Rz/7+TWX7X/k6d4rlCgsfuW/yqTvX1GtafyT9k+o12hQULks18RKTqTENT9o1c4PIFdoUDkKOqsb5ZjpYz7a+oUKFAy9zzENz0YzNbqubeatYkUMUuL79+tChQR8htupVTpQoUBHOlJAUKFAbKOqu0KF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AutoShape 4" descr="data:image/jpeg;base64,/9j/4AAQSkZJRgABAQAAAQABAAD/2wCEAAkGBxQTEhUUExMWFhQXGB0aGRgYGB4eHBwaGhodHBgdGh0gHCggGB0lHRcXIjEhJSkrLi4uHSAzODMsNygtLiwBCgoKBQUFDgUFDisZExkrKysrKysrKysrKysrKysrKysrKysrKysrKysrKysrKysrKysrKysrKysrKysrKysrK//AABEIAMIBAwMBIgACEQEDEQH/xAAcAAAABwEBAAAAAAAAAAAAAAAAAgMEBQYHAQj/xABPEAACAQIDAwcFDAUKBgMBAAABAgMAEQQSIQUxQQYTIlFhcYEykaGxwQcUIzNCUlNicoKS0SRjg5PSNEOElKKjssLh8BVzdMPT8VRkszX/xAAUAQEAAAAAAAAAAAAAAAAAAAAA/8QAFBEBAAAAAAAAAAAAAAAAAAAAAP/aAAwDAQACEQMRAD8A0ESi27+8elBKfqj9q/sFc5lfpo/EsPZRlgQfzsV/tMaA4bS2Zb/blNG379fvTflXAi8JIvxP7DRZZEUXMkZ1A8qU6nQbjQcJ1+UPvzflQVOrN4PP+VGYoP5yAfek/johdd/O4fxaT+Og4b9o75MR/DXRJfS50/WYj+GuBh9Lh/xy/wAdFjIGvOYc/tZR6cxoAWHFv73EflQLdRJ/b4gf5KOJl+khv/1EtH50cJMOP28lA1kmtvJH7bEn/JRvfDW4/vcR/wCOlHdeM0I/pMg9tIq6jXnYP6xN+dB0Ytib5iB1CSceuKuSYlraFvGbEf8AhpNsQhNjPEL9WLnFASod0sRt1Y2YHt4UCiY9wDmfzTy39MFG9+E7pG068QR/2r0RFNtJFt2Y+b+GlVUm/wAKQOJGObTzrpQItjXv8af60PbFejnGPb44g/8AUqdOvWKkMTtbDR3MmOygD/5in0ZahsRy+w6nKjY2UD5aNGynxYC9BYWxpUi8/wCLEJ/4qKuKuR8Mv76A/wCKKoLCe6DA7Kre/UB+UywsPEKCfMKf47ldCq5opZZ20siwx5rHeQWCjTWgkIZBewcNfXQ4Y7+4A0eRLi2QMO2CFh6JBUbs3lNBiACsiISPJljiB7vLAPgakAkZ+RhWvr8TGdfuy91ADAgOsSaf/SJ/wsaEcCk3yRi/Xhpl9tcCLf4rDeEMgPovRtNOhEO4zr/koCNFHnzDmRYWOk6nzg289EaZb6FDff8ApMy69lwadc8Bfdv4YmQf4lFc9/D5LHwxg9poG6zi/RcadWNf1MtKjGPe4kJ6/wBKS3pSjIzHUGXuXERH1ilQj9WJ8HhNA3ONP01++aE+taO2KuNXHeTAfZSzRPxXEn7sJrjRtxSfuMcRoGzzD6p70h9hpJpuNo+34NPzp2Ub5kh7Dh4z7aKyOf5th/Rl/OgQLfVX92n8Vco4RuMR/qw/OuUDsG+g5wduWOuRy5syq8hK6NZY9CRxri4cHetv2J/OmuG2GkcksguxlYMQYLhbAAAa9m80D6J24NN/dClc0g3GX8cVJCKx1jUjsw/+tdZBbSDX/kD+KgVLyfrfAxUCZOqY/eipA4Xd8EP3K+16DYRvmeaKIetqA55y9yZrWtbPDbvtXDK/6zs6cGvbvpL3sfmN+7g9rUBh9Pi2t9nDigMMQ2/M4/aQUHma3xp/Hh9/iKBTS2Vrd+HA9VFydrD78H5UBJMQ9vjTf/mYcX9FNodvF5ZIRI4eMKWJfD26eoANtTT9F08px3yxflSiqOMh165o+H3aBH31L8893Owfw0pCsznosxHWJo/NpGacxYUWzFmAGubnRa3aQKoXKflpJKskWBuiJfnJ8wzMB9GeonTMfCgsm3uV8GDuru0uI+hUg26s7ZQFFZ3j+UWKxrlZZGSFrnmobAADgSfL8fNUSBh0JzPLM2YX5u1iSASCSCzHhUhJtHDhb/8ADpAAN5QgX6/i7XoJzY3JPCBldpGtvyvzVt26wAqwryLgl6IaPLv0iW9uAur28bVQYdu4UMMq80bb2IYX7RYG1K4vbbM6lYoCLWDtE2Uk2+UbZTp10Fm2h7mcinNBKvcQwO7h0jrVcxOzsbhgmeKQxxvn6HSt22tdatWxuXCw9DERqhGh5uUsD1FLki3Ze9XfZG2YsSuaCTMBvG4r9pTqKCl8mJIcehKyF2UnNG6ppfv3gbqcR7LbDArFJzahixjCrlJ4jccosBuqO2jNgsbjCiCTBY1CRDiBlXnCN4Nt5v8AJYXNSezOU7c97w2ioScfFzWtHKOBAO4nzUC3/FUJIePIAQC8mQL2G5j4nSnqBb3+Ct1ho/WHWhtfZU2U5VRzYjS4HZcHhULybxaKGhyTCRXy8yXGVW39AldVO+4oJ4Ix8m/3Wb/LMfVXJWceUH3cVlP+U0VwvEA26nhP+JRRI4FvcA6n6NP8klAVnFxdde2N7emGk+jvyRH7pH/bFOrnUB3H7OYeaz10B94eQ/dm9V6BGML82PuLAa+Irlh81b/8xfzpyA3Fmt287+VFkuB8YOzpMPWlA3yN81ew5x/FRWZx/Nj956fLpaRgd7g9nOD+Cki44MvcZE9q0CMMstulH0uNpdDrvHS476FKGIfU/FHQoHQlX6n4pK4kqkbo/PJu4UBi1FrSvu+kUeyjjGnSzsf2yj2UHLp82LxMn5V1I04LB/eH2Ut74Y7mY/t1/Ku/CHi39YHsWgRdE+bB+GQ+ykyq/Mh7PgpT7KVkl01kH9Zb2LTdcWhJAmjuOHvqQ+e1Aosa31iiP9GkPpND3uLfERnsGEb2tSF1Py4z3tiG189A4dTuWPxSc+2gdLhdP5Ogtw97qL913okMLFQTDzbHeohh08cxFJrhB9Gn9WlPrallwQ+iXwwp9rUCyxtr0H/uBS0NwR5R7OdjHoUU3jw4G+Enuwyj1vS0OHPBGHbzMYoKf7o+1Szth2YrFEqu6Z8pmzX6NwbkC27caqmFjOdUlw881goijC6LuJvbQ7xrr4VYvdZwzxtBJvBI6RAvnW9hpwtrVd2PPjMVLdsTIEuBIxcooUdLKCLb7cOy9Bedj4SWNFHvVYSjaqgSwvvZeI372IO+rNhWn4ZWS29ydTw1O8eFVNNjwSEEPi43tmDriG1bdcqTlvb5RFO8VyfkI+C2ljcxU7iHAPWTltpQSW145if/AOfFMCLamM7+vMN1QW0sGUjyjY7Fd+WIx2F9SVS5XNfsFRMnvhR8NiMVkvkLLLmU2NibL00JGuugqDkwrTL8Dz7Fd5jmlYkk6ltdNNbLpQSM2JiX4zZWJQGwMpU5+PyQLea1M8Hj8JFIHw2PODmvumSTKyjcsim2fqvwvUdjZMTEAB77QhdS0khBuSCbE9Hhai4flHilA5xufjI1SZFkBU94vrY63oLfj9kptCM4qNA8qi08URIu4HRlw7nc4tfXyhodamdj4WLaeCEWIYvJF0VnAtICNA3Wjjcyntqscl8VdzNs68Mi2M+DYlkePS7w3PRsPkirttDZ7A+/cCFMxA52IMMs68R1LJ1MeqxoEeTONmgJwmK6TxgZXvfPGdA4v5iDxpxyr5OmUCeAhJ4hdCBqQNSt78eBtoaUGJw2MgjxIBBQmxIIaNtzo44aixB76f4XEIjGHMoKjOoJuWj4+YmgruwnEuHjka/ON5d87EP1WQ2Hb1GnxQW0dR2sH9qkV1Nn83iJo9VhmVpVIYC8h8tQB4HxNMMDgGGUviRICPJfCMv9pCKB5HgyPJ5hie6/pApdYJL/ABSG3zQPZIKY4vZ6sR8IFFrWV3TzZlNqWXZsYtYOSNCwnW/iDYeigd8zINcjDuD+ySiNzg4ygdpk/wBaTGAtuE/4o2H+Kk4Nmumc5pzmbNYgaaaAZX3UB1dr3ztb7T+1aQbENxL367gj0pS7rJ+s6/Jf+Kk5J5BwlP4wPTQJZyfm/hX+GhR1kNt0n4j+VCge6dht1QCugdjdVhAlEVF+kXzN+VAxre5ZT9x6BRUOnxltd0UY9dKKWtpz1/sxCkUiTqQ8B8E59Zo+Xs07MP8AmaAEsN6yeLQi9IyFVuTdRxvNEo8aUZNdxJH/ANdfbRZcMStrOLfqoRexvbXr3UCYxAtYSW/paju3CiMUJ1cE9uLbXzCqzyV2/PLipsPOQCozKqLCpQZtzMdDpa1u2rc+INt7j9rCPUKBmYoybZo79Xvqb2DWlo8FHfUR/vJj6KM2KN7FiOr9KS58y0Q49Qfjl321xTE+haB9HHH8kLfulNPIsIG1ZVI4WDKfSaiVxSE6uCd/xkzepdab8s9ujB4MvEPhZehHv363ax1Fh7KCj+6PtlcRiFw8ZtFC1r30L7mN9dANKbYU5laCNwwUXuDlXTUaE7r6dpNRnJrZLzZ3U7lLdbEXIZranQ+mpZHgiZhEylkF3WQEXC2vo1iT0tLjhQWXktsrnyrNZ40JLKZCxLa6HUAm+uu4Wq9HCo1hdhbgHIym2617VUdk7QlyK8UayBiDcDQj5y9Z9XhVzRsw1A43VhuP5UCT4O9gSyqB8ltT9o8aj9qcmoMQqiTnAVsVZJCrC26zCxqVhisPJUHjbdf1kUYjUdnUdPHroKliuTOLSxw+PldL6xTZbkfNWVUuviDUHHs3CtKYjiMTBiVIBikkj4XIyMBlPlG2vhWkrvIsR6jUPyn2PBiYwk8QYXNivlKdNRbfragz7G8j8XhXE8Ts0kZBQi12XS6mwspIuLbqsGLxatCs4Vhh5mUSLcI+HnzWYsR5IzaNY6Gx3Gj4KLHYErbNicPlbnUJGYEE3MF9SuXXmz3Dqqx4KPD4jDMYbPDPdj2lhxB1BFgLHUUEJtHAth252OUmKewmaytdxojMQLEMDkJ+zVZw3vmWHncNGZJsHiDEoIGbmt5C3tcAHKVNK8ldtAR43ASDm1hjZoww8gKTnBPEZrEHqNPvcf2s8yYhZGJcMH3cGABJPWSKB5ywklXZ8csyrzoOqnKMpcWHm3ECnHJnM2DwzLzpBjXUTAHd1GpDl1geewM62uyrnXTimoqu+564kwEd1Q5C6m8JawDEi5B6iKCxlJb6HFgd8TD11xsPLxMrfagjbz2NA4dANI08I5F9XCi5YxoVjHe0o9YoDGK2+Mn+i/ka4EXjD235hh6mooxUW4c3+/YesUUyJfdw4Yn1XoDOse/KV+5KN/cTRAyW1l175BS3O3H85bsxK/nRJHKrZTOLfrFa44+NqBBpf1ifjf8AKuU5jeVgCOeIOoJaO9u2hQB3HD/9a4JRwI8ZW9go8YW+nO+ZPypXL1GX+7oGzTLx5u4/XSGumVSN0R+9LTkk/Ok/FGKKZD9JJ3c8g9lA3CLbyIf3crf+6TxBRACyxAE6foznUkAek05accXPjiR7KSlMbDVkI7cQ/A3F7DgaBI4Zic2UbrdHB627yeujmF7j40dgw0QHZe+6iyFG+XDe4+XK2gNyKLHzZvph/CKU0DmzDeZh22w6+yiiZh/OzfvYB6hSSxKdyReGEY+s04iVrDonvGEt6zQLYOXMQOcc30+PU+hRWW+6Xtz3xjSqn4OD4MdRY2LHz2HhWm7V2mcLhZZ2v0RZVaNUJY2C7u01g84tvJL31A11O/tJJNBrmwNpxYfBYePDwyTzvErdBTa9ibs7WAUMDpeqPyuwOJLtNLhSovq+jAW0vcE9e/rq38k8CWMmCOJYczCuaOO6sXYXbNIbkhSQtha1VOXDY+NzHI84jClXecXiCgXYBuK6ad9A/wCRe1pUw6xZHKiQtE5tlFrFlW3SOpOm7WtHxe3VhUTShhEy5hZSSD1WHE66d1ZLyJimlxKiMHpXJOuUdbDgLeyth2/EThZFVwDlAzMd1t5v3XoKjB7q2EYkPh51HA5Q1x4G4rs3urYW/wAHBiZB183lGm/yiL2qnYbYU4LNFgJ5irdFjZEKi+ouQzEjqq/8kdrMIhBisFLhyllGdM8VjuCtqdBa5PGgmOT3KTDY1bwvcjyo20de9d9u2n+0CRGzC4K9Ice+oLa3JSMkT4YtFKhzqYyNesAfKU8V3Gpn33aBpGAJVSWF7A2HC+7uoGnJjboxKZgrLZiLMpB6Jt0hwO+o2KIYLGjmz+i412zD5MeIte69WexuN1++l8LMIUeZrpG+V1QG5ZmJJVeF2NhTlBFiYve7aM8ZkJGjI2Yi4PBlI0PZQRHuqbQSLCFLDnZjkBtrl3vfTdaqn7keLEUktwxWQAAKMxuuu4ajyhqa5yu2o88CFm1jDIz20LKbDxIF+24pz7jrWkbXeW0uN2UW0t1jroNTUBhqCAQQQRrqLaiqByJ2ZzUU8Lqp5meRLmNzcGxFyptuIrQQKg8XsuKOR5FKo8rB2zSMoJChOG/cKBOPIosFQX+tMvm00pL38A4TpLcXDCdrabx0hoadlyN0g8MT+YotnPypSOyWJh6RQEEv1pLdk0Z9YrjyE7uePhE1KiFjvEnjHEfVSUmDvvQ6fqB7DQcyk/Ic98MZ9Rpti8GrpldCACD8RY6G43GlBhUGoLA2+jI9tItCRqJHH3WtQUna/LeaKaSMYJWCsRm5thfttQq2T7LiZiz2LHeShvQoJcKN+SPzNXLr9HGNfmMdKMuKuPl/jA9lHEvUz+MoHsoEzlGvQH7Bj4V0a7tO7DfnXeePzgO+fz8KJz3W8fjMx9QoFAzcOc8MOvtroEm/9I7hHGvrpuSvzofGSQ0T4P8AU37BKaB4ec6sT3ZolpJ819ee8cQij0GkAI7+TFfsw8h9ddC33L5sGfaaDjgXA4dZxp9lLRqDawjJ/wCqkNdiR9PL8MIopjyu5Srs+G5YSTuPg0KKCp+c1twFBF8u5y7RYcAZYAZplDFhc3WJLnje7fd7apXI/B89tOEOARnMhUbugpYenLTUTNzJkYkySPzkpJ1ct5II4roPCpvkBsuQE7QJCCKUKAdzIbie3HTMAO0UFrn5EgYmXEsrsr9LJDIySRtvNmBGcEWvrvqu+6jt9HEWGiaQiMHMSWseAVr+URxJq5ba2/JhUlLvnC6KwUAkkXC23X1uT3Vmmw9mttHGpcfBlukbaZVF7D5x0oNC9zrZaRxhw2ZubC34Xvma3A6nWri1rHMbra5BsRYf+qbLIkPMwquVGDAaWUZRe3YTf107YX3i44jsoKVsGDE41XnlxhMd25qHDsEFtcokYdLNbLxtVI5O7X2uk5WMTylSc8eI8i1/ntYDqupNXjZHJtsDj2fDuPe07WkiAN1OUlT1WB9Bq6CUEGzBhxsQd28d9BQtn8rS8w5v4GRRabCTaA/XhkAsddOoirPyoxOXCsTEZM1hkBHyyBc6i9r3032pLG7JJn98wAByiq2upUEkC1rDQ0vygw+aNMwJAYXIYDLp5Wu8g2tQQ2OxuHjAw8rh0yhkAuOkh3/OvcjQakiqhtLlJi5DPh8HhZnFsjyZCHvrcC9ggsbWJvQ2Fgkw03PSFkCsL5gXkITV3uBaxude01dcfj8ZJhQ+zI4ArC6l21I6wBpfvNBnMGDkWAwSK8crxSStFKCADFYRsrag9AnQHfapT3JIzmzrdtd2mgOh7TT3lXsR49ku+OnebEBg6FtCjPYFABvFib029yqMpIpzqAYszajySSQD5r0Grcah9v4tUkwyliDIzqLIGY9AtusdAVpkeWUUspgwVsRKAWLZssa2NtX468FvTHAbBlac4rGATYkAqnNyZY40NtIxoQbDUnfQTRXTV5PHDj+Gm8gS1s6ffw5HqpysRF/gZR9ma/rNd6Q3DFDuZTQRxaP52Hv9iQUopj4GE/fkX10+98sLX98/gU+ykziG16c33oAfZQN8ycFjP7dvbRmCfMBPZOfzowmvvkPjhx+VJ511POL+4oDcyp1yN++FCkPfIGgaO3/Lau0CglPFR+AUdHJucg/diiZ14LFf7bfnR+lwSH941Apma17HwjWuc63AuO5YxQsdzrBb7TVw5B9B5mPsoIw4vFe+goYjDiK7ksgcuT0baW0qQ98i2sr6fr0HqFdEq8HiHdCT6xXBNp8b5sLQEbED6Tz4q3qFHRwTYNGb9eIc0dGJOkr/ANWAHqp1icQIIXmlmIRBc3RV3cLWvruoIvlLtNMFCGy5sQ2kSc4xBbrNz5I3k1kMOGfGYlmkd5GzDnXO7TXIOoW3DqFS6pitqYx5SrKt+b1FxGtgbAfKYaEjt13VJcr5IsMq7PwVs2W8khbyQfKzHizdfbQV3a+JE+IywgBIzZSeLk2UnhYHd3VqrbKQYeOCNTzSRkEj5TNwb7xZzbsrKuRPJ5sfNzNyMOhzzMNCRrlUHrNvAXradsYq2GY827F7KEBta5yAk8Bregyz3QZJCkaiReZVuih0lLlSWYgfJtprUx7l/KPAJDHC7BcSryEki9s2pObcoKj0GrDye5Mxxc/zi2BRczubksy/CEE+ToAvgaf4rkngcRh1jMCc3boldCOo3G+gSn5bbMYWbG4cgHUFgR3bqQwnKqB8TlTEK2HUKc97APJdY4wbWYGxPZSuJ5BYJ/KgTyFUMOi3R3no6a+uobDbNwWDaTZ0sZEeIcMJcxPSPxQY/IIy6Hr76C/sARY6qfT6KShCr0eiCLmwAF+0D0Ulg5cqlXIGQ5Qetfkd5tvpbKpNyCMpIBbS9+rrBoFTv4A/77K4wBFjYg8DrTI7QT4MLmGcXFlJNlOt+w3pltzb3vOMviNxfo5BclBYnTr1tQO8a2HgQySlUW4DMRvBOi8dOyqtyQiWbGSYnBs8eCUNGUsQkknFo1vYKLDWrHt3BwYnDfpMTPHo+QA5r8NF1J13VWdscvocHGYsPErOigLEp8jgvOECyd2poIP3ZdtqzxYVT5HTkHUW0QHt3nxpLYuzZHxEGBLKsb4dHxAXQkJcBSd+txeqPtQNLO5YnnJCCSRa7PvuL6DgOyrzgcMyHaGKje0i4eRF03MFQXB7CPTQT+zsDHHtPExqqqkWGhCjm8wsWbgOOgqdkjTfZPGBx6jUDhkQ47nWVWeXBQsby5DcMQe/fU+H6rj7OKHtoEkVOvDjvEg9tDofOw343HtpyrMdxm8JEa1FZ2PypdOuFGoCcxf5h6iMQwpUxHh6MR+dFXN9f72HHsomY8So78OaBTNIOL/vlNczvxMh6+mtI5r28g98LCg5U3BWK32WoDCY/rfxL+VCkCF6ovM1CgUAb637sUdA3Bn1+otIi24lNfrHdSsUIsBZD1dJqA4z6dOTwRaOsjbg83mQUdcA9zaKLdfym1pnt7aUGDTPiObBO5QSWJ7BQOEdzuOIPZmQUfmntcnEDvkUVk+2/dHxEhIgRIE3AgXY+N7CoWTaQxHRmmxIYqBdpmyFusgMLC/ZQbPjdp4WD+U4pojbQNOCTbfoN5qk8qvdCw8to443mjVSQW0HOHQMb+VYbu+qZtHYIQvaQtYEgsDrawNmPC5NNJtnPEz3swQKSVOZSDu1oJiDlZissaRyCBQCBzajW/SJJbextr31EFFJDu7SZ/KY6We12U/OO6nSxMpypq0Z0I6QYMDm1PRFgKbyxXz5fJN2HHeQBduG46ig2j3LtiDDYUsb85KQzebo+g0+2/NeeAdLKkgLEbtGUAnXcC/r6qcxYhgYY400yq0rX3LlNrfOJIApjyt2UZ4AlubDXLsDqtyGbXfqB56Bp7oO0mbZmIaLqs43kWYhx6KrWxhtLDYdmwZSfDhej0db5bnIN+VSbW42NSXKWQxRNh4soikGQselnvbXrBtYE1K8kdsR4yHmrNA8YMZCPa1tFt3jXdQQHJ3lvjxioocfCI0kvZjGVY3tlC6kWuda0HFSQSjI5Vw2bQ/qzc68MptVd5VbOIwRJvIYHDku2Z8q7yCdxIF6Z4PGQLiGTciB87dTTKrEG3GwB+9QXHBIVUxrrl1UsdLNqAD2VXdq7a52SOLKyQiQh5CDbMCRFZt2UsLk9lqe4WUIWyk8zKUZZS1zdgLADgulvGmmGiWWSeFltHH5DX8kHparfjf10ElydmKwrHIAkiXHSPlC/lD6rbxVQ5e7PGLluk7WjU3W4Kk21C9TaeirpjdoRxwE84hcLZSRvbgLd9Zlh8YEmEkalBOzQyxrYjnGuVdfmm5v3GgbcoOVO0VwUd5QschKBlQiXKBrmN99uIFUexVbk2vlIt1XOp6zV491BikmGw3FIyx+05sB5hVIxkbAvcWKkA67qCTxsqjEI1ywtE2ut7MCRpwtV4jNv+KRm9g0rAcLfBv7DWebGBzX33SQeZdAPNWk7IXPiMQeE0YYLcWtJCAPORQTGBkV5MJLHmIbDvGCiB/JcEDXdxqVdhxLDX5WFH5VWOROKEeHkElg0coCdIDoSgHQ8NSfNVoueuXwxCmgSBQ31iPfAy281EPNnjh/EyLTuIyH5WIG/QMjUC0l/wCf8YlNA1hIWwDRnThiGHrpxma29vuzg1xy3FXNuvDik5FHFV3a5oSKA5mI3tKe6RT7K5I7EDWXX6y0lGdLBINPqGjsv6uLzGgIzN+t84oVw/Yj/tUKA8QF75mv9laexJf+cYeakIlHWnmNQ3KrlNFhVMaqss5U2VdwPab6cDQPeVvKSLAJmMhklIskdxqes1kTJNjpuexLGz+i40CjgLka05EGZ3eQZ5S1rsSQLtplvuAOUHsYGnuS46IGnk6200Fu+zL4qaCP2zhljgsqA7nvuIudR4gr5qiMbgwVaRPJ0Nr3sDw7asu0CrK7PmyMOH1dxGv1hfuqNwUSjNE3kkaG+/TS3Dq81Alyd2qoGSd2MCkGwAJsDdbcSAb3F9aUxsGU5R0lYXRgbA5rs2mmYW6ybGq4l1J693cesVZdjT8/HzJLZ0LPGRpYsNe0DQ6dZoI5pCqqCSY7fBki1kJOa4XW+p30dJjZc1yUtk0GsduipXjrc3NIvCqliCTla5PApcAi2/fenGBfyVVMxz2yE5b5wQtjvNt9qDecGPgHkzWDKDb6oUW14HefGmWPk52N3lGWAKgU3uW1zOdN+gAqI5KPJFswl2tZcoV7aW6JHYO2rFHEhwmVUCCNbBd+Vd/+EUFGfZrTYE8wHLo6tHd7EFwuYE9QdTpVw2AhnijnkjVJluHCcWQ2GveD56V2fglXCBgc3OWa9rXzvmUeGany4pMPA8jnQFnNhr0m0sO/Sgjcdi4wJzKfg5Zo0APHorcAcbnSofaCKiEMuVpsQpVV3hR849pJFd2TO2JOV7BEzMCw1zh7sw6sosB409wWJE0osCyK5ABG/Kxux7Brr20Ff2Pt5pebw8wDc5K+UrqEXNlVT13Ot+FqnNibLKztiVZFaVMjsN3Oxtl6QPA2plszAXmusfNrE4YHKAGzkMe+wF/E1YMMrxzujC8bnMCALZjvVhwvvv20FN5foYpY2zl5C4spUqua1gL7rHrocl9lyjFh0QqpcM4fyQBcHK3ymuSO6pLlfsvnoWlgiJkU5WRmZrW10UHyr91SXJ/aULYN5lQjIWks4I1udQDu1oMz5cYvndqytboqVjF/qg6jxqKlw7sJmZD8WGzcL/maXhkJBmdTzrMj6jTyjm8Nab4mUtMcoYKykDfra97cKBLkiL4hLi4JK+dG4eatE5OZh71Yr0fe8YJ7Y2KWrPuT/wAHMu+2ZGBH2gD660jC4cNAFAy5JZUvfd0sw896BPAzc1ipIxGXzRMpAA0MUtxv+qwFW5xrciTxgU+qqjyqjYCWdTayK6W0JDAZgT2kVbo0dlDc1KCQD0ZhxHfQNWjQb8njC6+qi5VvbNF4SOtOhzwG7FDxVqEgc2JMw+1CD7KBui9TL4Yg+0UZ1Y7nbT9cDSy6cb/agFIO6k6rGf2RHsoFwZf1h7nU+2u83Id/O+cU3MidSDuzCkzIm7o/iNA4aJ/r+iuU3W31PxGhQR/K7lJ72Tmo3vO4OjL5KgXJ3dVZpiZ7SdFyzaFmbXpBRmvfh0SO5uyl8Zi3dzI7BjIWuTbQEgWHgDTPB4fNJbS9wd41FwR6zQOxOVbtDAa9dstr/hF+rKakr2CsLXHTF7a6lvVk8Qeuo8IB8Iy9G5uPmsBppe+9T4acKSxmIUdEjUrawF/JsL+IQa/nQONsZZI7LoLMR1cfZk/2aS5GJz/ORWuQgK3O+xNx2WBqMifykO4/F9Qdd4PeoFTnuSJfH+TcBGJHYf8AW1BXeVGEEOIdVvk3jtB/2abbPxbYeZJALtG18vzhxHiK1j3SuSSvFniSxBuCN1tbgnhWUYyFi5GhYADQb7caCY5Rx9MzRn4GQC2UWAUgdE343qLwIzuFClny2UDfmBvoeu16nNi4VZoTEOllCyAX1Av09ONuruqJnYrITbUWvwYW7uJBoNW5IbQWfAlHTRJebU6AjUEZhc6613l3tF0ljwmHYrJN0pLbyLBAB1A3FVv3OJR74ETM2W8jgg65gBYW49EGrjicJed52VTKNFkFjbIXyj/BQWGDDh4Yow2bIULcPI/1FM+UUDShI4wDncE9iR2J/tWqmf8AFXR4YwxUzYgLfUAplVSB23zVbsViRhnzeVZSAT1WDHzgGgYDZ7QCOVbELG2bvOpJHaQanIMBfJIq5c8bBgNwz2JqK2BtAyIEmKBXDAC+9XJKE9RGq94qYGKaCNMxDhei5XePmm3GgTwezwrRruCXvrvygql/un0U8nnEbAFG6TCzAXue3qpjPtUNGHisxJ1FxewO/v7DUPtLb72Zow0iDoyKNHUkcBvHYaBvt4DBSu2eRVmfnA+pAm0CrbqNu6oHbmKkTCS4hbgSsseQ2AU85rfrvqfGjbQxMdhKDM8VhmRzcoToHBvfTjTLauw74RlUOQZEZ5L6EnQZRfXfe9Awxk7vh+eKkRq5U3Aup0tb6o1qvbRYh1bU66dzD0VoGx+bbFy4F2EqSRrvPkuF1PbfSo7EbDyyPhZky2BMT3JzW8k7uHVQV2TDlI4Wy5cpse3W4HnFahsMh45+3LKPEWNZ5i8K6wskqMrEXU9eVt/ZpVz5AzEhY3FzkZN+5eAtxNA/2tswSwrHlDZ4nWx4lOknhSuxMak0EchVblRcB3FiNCL+FP8ADRHm1IuSku7s3HwtTDk/NJGJYSNEdsjZ1F1Yk6A9VA/UJbQW7pjQz2Ns0gHZKDXXW/0ngUN/RRTEAb2kH7JT6qA4xB+ll84oK8h/nJfRSDx9Lf0bbjBxrhjTrj8VYGgc87INC0n4QaSZiBq7+KC9EBXqj/ERXTa/kpu+kNAW/wBY/hFCu5R81f3h/OhQYxOXQA2uthwNgRod562samtk4NZIfKylr82SeANmU+cW6tKrs2MZFykZlvqTbruD5rA082FCMSFwpk5qcMTAx3EkXyN1hhcX4UDjFoy5rsrKd/n49u/zVFNLYAHR1Oh60Nrqe3U60l8JFI8UylZFOqnrOhv1jiDS2JizixsHW+vWL6eFAgJLXUk2ZsynqYbj6LVaPcqxfN7RXN/Po6A9TDpW8QKprjMDfeNbeu3jTvZ+M5popwelHIpYDsO/7y3FBou0uWGIw205MNiGEmGkyoBl1XMOiw69bA1CcqUhjxLTQjgc8R6/l29BFP8A3R8IMVAmNj1yExuRv0vlb1Uxif3xDHOQDJG3NzAgkjo9fmPnoImZm2fjopx5F81h8pCMrg+F/NVh90LZZjlEixh4ZBmVl8pbizA9fA1VtvveJY2BLRMyBzvKt0hp1WIq7vfE7Ow8lzm5sKdL2IFmP9k0FS2LtJoWWYFbqQQSNbHRxb199XDkztA4gE4c9MkyOliRHKG0Fz8iRVqj7GcRz5Zekt/I6wd4PVwrRF5JpFIcRg5WQt0lvcobgZbrfgcwoH2DXDYjMiSB5YJFcI+jIQb+21M9qxTyO6xSfCDpxhhfPGCcyrwLrqO61cl2es8zzYeTm8eigSKBaOUb8rjiD17xVVZ5nuy5wscpOW5ASS/SAbfv3HcaCVmPPRmOSQxyRMC2TotkvmDqh3hSNbdtSOy8WyzOIpo52Kg5We2cnUWv1+cVAT8q1lmj98QB2Vrc4vywQbAHehva++nY2zgpT+lwGKa5WJiBYx7g118kjiaCU2liMIzmYxPGwZRKI2KlG/WJuIvuYXpsu1i8jRMRr5Mnkkg7lkYbx1GksZyb5kCaB+dMhyZcxa2bS4YnpAjeDT7k1gRcoUs6uVynUhbXA7d/ooGO2AcIpZHLliAyONRqLrfiO/jUps3AsuFykuwlKsBfduIHcKUHJZ5YycS5KGYSBUBzFbCynXTdrU6rkHM2SONAABwVRu1tqe+gy+XFGDa4lZQBG6qwUdY19YrXNubCixaLnuGUhkYbwbaVjxZcTtPODnjfEGxG5gqj0XFbpF5I7qCq47k0AoLtmtxN9T2VXzs44LFYfEAuY5JAjL8lc3FvRWjT4hV3nXgLXOnZVJ2mMZj1OUCLDFgY8y5nbKfKJv0ATwoLbhorGUXtc3uO2qpg8SyLG7BMoeSKRnXNbpXU+NWOHGvGF55BuALLrrbiN4qF5PEzNjYZLEc4GBtpZgLea1A7nZbrYYdgd/RYeqguU7lj8JWFOObJFisjsBY5WFvNbqpPm1G9Zh3oD7KA+U/W8Jb+s0GJFtZe66nSk5I0G97dhiI9tEVI/pF/Aw9tAZnBNizadaA0QOvee2MfnXXiUbnTzsPWK40Z+ct/t0Bc/wBn93QrmvX/AGv9KFBiW0CTu3X3cLaL32uLdm6nGwMG0kyKGKOCDG/UQRlHpvR9nYTnCoS++x3WuTuN+s7j4HWtP2DydjgijkdVziytfrsNB1eSKA21+TS7Tw6nELzWMjFucXrHX1qbeF6z3bGypMKeaxceUN8XiEvkueJ6h1jxrUOUuJmgj98YdOcAHTS+tvnL124iu7E23hdoYdgVRhulhYXy342PA9Y3UGJbRw+pAXpDq18RrqCN1Mbi9/kkaj/fbV35Ycg58Jmlw5aXDrqLavGt9AfnKOuqXNYpfXX0H8jpQaF7l20I8kuFnOZMQctjuuVsbeAU0MJhfeWKfDSZjHOuXXUZ10B111HHurPtnzsrBlNmQiQC9rlCDYdprZeVWGGNwS4mHWVcroetTY281qCp8ptjJJCZgxzDQgjW408Rvrvua4x2gljLXWJs2QnTI/l6b9CD56fYWQvFIEzFGv5WrI44Hgw37tdar3ILElMfYgqsqMLDde4I0tw1oE+WWEAm0vr0rjQa66ceqrr7lnKDnFOGlvmy3Um+o4kHvPrqu8ucHlYMOlxAJ17fNpUbyY2k2HmjksSBdo9d6nSRfWbdlBcOU2D974vn1Zg8kbIxF7A33+gVA7P2o8ETs2SXO3OhL8V6Lq43g3sa0TlNCuIwvOxm11zX7CPXWV7MxqJiEjZAUxDg5zvXMuUjuvY0FgwKQ42M/CRxWtIGtubyrW6hqN/CmG3Nl83KplV5UIDK66Bs2+3X10jHsr3rNLCTfISoH1X1F/PV+w2zOewUKTDVPIJ4dGy3oGOyNowYlebi6JS3l6WK78o7rirJHs605nSPPKRZs7ZRccRwOhrA9ol4TLDqrCQnQm9wejavQOzZWTDRmU3cIL367fnQdxONxQB/REsBe5lGW469L1mu1ZsTjUkbE4gJEgYrBCLKQvzm3kX7q0jHYkLDKXJ8i5twJBNqxXHc4kEhZj0hZVvwY/lQO+Q8V5YrKbgFh1Ak2Nuut1U6DrsKxD3OoGfFqDuRAPOb+yttPULUEXth+bQKurymxPG3yteAtpapKBQqqFACgAADcBVaxmMEuP5sE2hiJbqu5079xqxQNdR1WoFiaYnDqSZIrB93VfsNOQ+vtqm7L2wIcZjEnfLGtpMzNoBbXThr66CZlcGQFoemRlYZso799KMw+ay/Zk/90oksWJjV42DBhdCOIppOXtrGg4ap/u9AvzknyTKB2kH20BLJxZz9wVHlusIPAihznaPAmgdySnqPjHSJc77L4pSRf639o0WScAat360Cwm+qn4aFNuf7D567QUfkIoztpvC38WkB9AA7hVk2wxOz57m/6Op8QTY9/bQoUHPc6lZ9lvnYtZnAzG+nVrWZvKUxqlCVJcXKm3zeqhQoPQ2yzdFvrpXn3ltGEx+JVQFWymwFhck3NhxoUKCAXeK373NNdnQX+Z+dChQUbkmf0jFjhn3VA7H02pHb6U+qhQoLVy/+T3e01S8J8WDxEq6+ahQoNd5Mm+zWvro/rNZFtPyYPtf9w0KFBeNoKDtNwRcGEXvx6PGtCwQ+AX7K+yhQoMb90FR/xI96eutX5Qsfeo1+UnrFChQR/Kj+Rz/7+TWX7X/k6d4rlCgsfuW/yqTvX1GtafyT9k+o12hQULks18RKTqTENT9o1c4PIFdoUDkKOqsb5ZjpYz7a+oUKFAy9zzENz0YzNbqubeatYkUMUuL79+tChQR8htupVTpQoUBHOlJAUKFAbKOqu0KF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334" name="Picture 6" descr="http://www.crystalinks.com/empedo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3810000" cy="2857500"/>
          </a:xfrm>
          <a:prstGeom prst="rect">
            <a:avLst/>
          </a:prstGeom>
          <a:noFill/>
        </p:spPr>
      </p:pic>
      <p:pic>
        <p:nvPicPr>
          <p:cNvPr id="99336" name="Picture 8" descr="http://shortbiography.org/wp-content/uploads/2014/06/Eucl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743200"/>
            <a:ext cx="2638425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8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Light?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Light is not something you can </a:t>
            </a:r>
            <a:r>
              <a:rPr lang="en-US" u="sng" dirty="0" smtClean="0"/>
              <a:t>taste</a:t>
            </a:r>
            <a:r>
              <a:rPr lang="en-US" dirty="0" smtClean="0"/>
              <a:t> or </a:t>
            </a:r>
            <a:r>
              <a:rPr lang="en-US" u="sng" dirty="0" smtClean="0"/>
              <a:t>touch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But you can see light and it can </a:t>
            </a:r>
            <a:r>
              <a:rPr lang="en-US" u="sng" dirty="0" smtClean="0"/>
              <a:t>affect matter </a:t>
            </a:r>
            <a:r>
              <a:rPr lang="en-US" dirty="0" smtClean="0"/>
              <a:t>in different ways.</a:t>
            </a:r>
          </a:p>
          <a:p>
            <a:r>
              <a:rPr lang="en-US" dirty="0" smtClean="0"/>
              <a:t>E.g. heat lamps keep fries warm at </a:t>
            </a:r>
            <a:r>
              <a:rPr lang="en-US" dirty="0" err="1" smtClean="0"/>
              <a:t>McDs</a:t>
            </a:r>
            <a:endParaRPr lang="en-US" dirty="0" smtClean="0"/>
          </a:p>
          <a:p>
            <a:r>
              <a:rPr lang="en-US" dirty="0" smtClean="0"/>
              <a:t>Does it have any mass?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 descr="New method for studying the interaction between light and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267200" cy="4233062"/>
          </a:xfrm>
          <a:prstGeom prst="rect">
            <a:avLst/>
          </a:prstGeom>
          <a:noFill/>
        </p:spPr>
      </p:pic>
      <p:pic>
        <p:nvPicPr>
          <p:cNvPr id="1028" name="Picture 4" descr="http://cbsboston.files.wordpress.com/2011/07/fast-food.jpg?w=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000500" cy="3009900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Rq5zeIgPiI2b5X9AccCvNTHFivbu97BdMVvvkEU4N28qNZSma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600200"/>
            <a:ext cx="4267200" cy="4267200"/>
          </a:xfrm>
          <a:prstGeom prst="rect">
            <a:avLst/>
          </a:prstGeom>
          <a:noFill/>
        </p:spPr>
      </p:pic>
      <p:pic>
        <p:nvPicPr>
          <p:cNvPr id="1032" name="Picture 8" descr="http://blog.teachersource.com/wp-content/uploads/2010/03/pennies-display.jpeg?w=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676400"/>
            <a:ext cx="4256532" cy="3733800"/>
          </a:xfrm>
          <a:prstGeom prst="rect">
            <a:avLst/>
          </a:prstGeom>
          <a:noFill/>
        </p:spPr>
      </p:pic>
      <p:pic>
        <p:nvPicPr>
          <p:cNvPr id="1034" name="Picture 10" descr="https://www.superteachertools.net/jeopardyx/uploads/20140916/triple%20beam%20balan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362200"/>
            <a:ext cx="4741333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2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637</Words>
  <Application>Microsoft Office PowerPoint</Application>
  <PresentationFormat>On-screen Show (4:3)</PresentationFormat>
  <Paragraphs>123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Book Antiqua</vt:lpstr>
      <vt:lpstr>Calibri</vt:lpstr>
      <vt:lpstr>Century Gothic</vt:lpstr>
      <vt:lpstr>Lucida Sans</vt:lpstr>
      <vt:lpstr>Wingdings</vt:lpstr>
      <vt:lpstr>Wingdings 2</vt:lpstr>
      <vt:lpstr>Wingdings 3</vt:lpstr>
      <vt:lpstr>Apex</vt:lpstr>
      <vt:lpstr>Unit 3: Light and Optics…</vt:lpstr>
      <vt:lpstr>Learning Outcomes</vt:lpstr>
      <vt:lpstr>Learning Outcomes Continued</vt:lpstr>
      <vt:lpstr>Unit 3 Key Terms</vt:lpstr>
      <vt:lpstr>Topic 1 Key Terms</vt:lpstr>
      <vt:lpstr>Optics</vt:lpstr>
      <vt:lpstr>PowerPoint Presentation</vt:lpstr>
      <vt:lpstr>PowerPoint Presentation</vt:lpstr>
      <vt:lpstr>What is Light?</vt:lpstr>
      <vt:lpstr>PowerPoint Presentation</vt:lpstr>
      <vt:lpstr>Black out room</vt:lpstr>
      <vt:lpstr>Black out room..completely!</vt:lpstr>
      <vt:lpstr>Diagram</vt:lpstr>
      <vt:lpstr>So where does light come from?</vt:lpstr>
      <vt:lpstr>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Light and Optics…</dc:title>
  <dc:creator>Anne Marie Hynes Hynes</dc:creator>
  <cp:lastModifiedBy>User</cp:lastModifiedBy>
  <cp:revision>34</cp:revision>
  <cp:lastPrinted>2011-03-07T00:56:47Z</cp:lastPrinted>
  <dcterms:created xsi:type="dcterms:W3CDTF">2011-03-07T00:24:55Z</dcterms:created>
  <dcterms:modified xsi:type="dcterms:W3CDTF">2019-03-29T09:46:29Z</dcterms:modified>
</cp:coreProperties>
</file>