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0"/>
  </p:notesMasterIdLst>
  <p:sldIdLst>
    <p:sldId id="256" r:id="rId2"/>
    <p:sldId id="283" r:id="rId3"/>
    <p:sldId id="271" r:id="rId4"/>
    <p:sldId id="272" r:id="rId5"/>
    <p:sldId id="284" r:id="rId6"/>
    <p:sldId id="274" r:id="rId7"/>
    <p:sldId id="275" r:id="rId8"/>
    <p:sldId id="276" r:id="rId9"/>
    <p:sldId id="277" r:id="rId10"/>
    <p:sldId id="278" r:id="rId11"/>
    <p:sldId id="267" r:id="rId12"/>
    <p:sldId id="266" r:id="rId13"/>
    <p:sldId id="279" r:id="rId14"/>
    <p:sldId id="264" r:id="rId15"/>
    <p:sldId id="280" r:id="rId16"/>
    <p:sldId id="281" r:id="rId17"/>
    <p:sldId id="282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20B0B-3A30-45E8-A2B1-2B21E448DEB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56BA7-1AA9-42CF-B26D-73C9CAD07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8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6B0C82-095A-46D0-8F28-AE80E7D719D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C3187-4F1C-4EB1-BB32-DFB83D328F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31C1DA-0297-4200-AD0A-B218D048342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D8AC8A-2D51-4DF7-B1CE-B482EF24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frm=1&amp;source=images&amp;cd=&amp;cad=rja&amp;uact=8&amp;docid=n6TdLtDDZWL2KM&amp;tbnid=-zr83D2-SbNy6M:&amp;ved=&amp;url=http://www.freeimageslive.co.uk/recent_images/50?page=6&amp;ei=dGG9U4mdMOzhsAT2oIGADw&amp;bvm=bv.70138588,d.cWc&amp;psig=AFQjCNFDiCtle3kJwW6y2ATzaWRTKuxV9w&amp;ust=140500658120233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ca/url?sa=i&amp;rct=j&amp;q=&amp;esrc=s&amp;frm=1&amp;source=images&amp;cd=&amp;cad=rja&amp;uact=8&amp;ved=0CAcQjRw&amp;url=http://en.wikibooks.org/wiki/Trigonometry/Phase_and_Frequency&amp;ei=MePbVNu9CIq_ggSNnoD4Dg&amp;bvm=bv.85761416,d.eXY&amp;psig=AFQjCNFp23ie-GFglInxn-bGSrQWAM_H_A&amp;ust=142378294350790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m0ZXhrQUJ4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hdwallpapersimages.com/wp-content/uploads/Studiotorino-Porsche-Cayman-2014-Blue-Car-Images.jpg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en/simulation/fourier" TargetMode="External"/><Relationship Id="rId2" Type="http://schemas.openxmlformats.org/officeDocument/2006/relationships/hyperlink" Target="http://phet.colorado.edu/sims/wave-on-a-string/wave-on-a-string_en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phet.colorado.edu/en/simulation/wave-interferen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lectromagnetic%20spectrum.m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hyperlink" Target="sun%20spectrum.sw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a/url?sa=i&amp;rct=j&amp;q=&amp;esrc=s&amp;frm=1&amp;source=images&amp;cd=&amp;cad=rja&amp;uact=8&amp;ved=0CAcQjRw&amp;url=http://www.ducksters.com/science/physics/properties_of_waves.php&amp;ei=X-DbVITYCoSyggS_nIGICA&amp;bvm=bv.85761416,d.cWc&amp;psig=AFQjCNGsa3jy4JcFh71-hvWq5ZBg9JR8Pg&amp;ust=142378231079502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a/url?sa=i&amp;rct=j&amp;q=&amp;esrc=s&amp;frm=1&amp;source=images&amp;cd=&amp;cad=rja&amp;uact=8&amp;ved=0CAcQjRw&amp;url=http://www.ducksters.com/science/physics/properties_of_waves.php&amp;ei=1uDbVMmlHcGLgwSowoKQCA&amp;bvm=bv.85761416,d.cWc&amp;psig=AFQjCNGsa3jy4JcFh71-hvWq5ZBg9JR8Pg&amp;ust=142378231079502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a/url?sa=i&amp;rct=j&amp;q=&amp;esrc=s&amp;frm=1&amp;source=images&amp;cd=&amp;cad=rja&amp;uact=8&amp;ved=0CAcQjRw&amp;url=http://physicsf45spm.blogspot.com/2012/03/understanding-waves-form-5-chapter-1.html&amp;ei=v-HbVLPzC4qogwTngoSYBw&amp;bvm=bv.85761416,d.cWc&amp;psig=AFQjCNGsa3jy4JcFh71-hvWq5ZBg9JR8Pg&amp;ust=142378231079502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a/url?sa=i&amp;rct=j&amp;q=&amp;esrc=s&amp;frm=1&amp;source=images&amp;cd=&amp;cad=rja&amp;uact=8&amp;ved=0CAcQjRw&amp;url=http://www.astro.cornell.edu/academics/courses/astro201/wavelength.htm&amp;ei=vuLbVJXaNsfFgwSrmICwBA&amp;bvm=bv.85761416,d.eXY&amp;psig=AFQjCNFp23ie-GFglInxn-bGSrQWAM_H_A&amp;ust=142378294350790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hyperlink" Target="http://www.google.ca/url?sa=i&amp;rct=j&amp;q=&amp;esrc=s&amp;frm=1&amp;source=images&amp;cd=&amp;cad=rja&amp;uact=8&amp;ved=0CAcQjRw&amp;url=http://www.indiana.edu/~emusic/acoustics/frequency.htm&amp;ei=1uLbVJryCIuiNv-NgWg&amp;bvm=bv.85761416,d.eXY&amp;psig=AFQjCNFp23ie-GFglInxn-bGSrQWAM_H_A&amp;ust=14237829435079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s://encrypted-tbn0.gstatic.com/images?q=tbn:ANd9GcT-3tKQnonTdQzqmpiuQok88IM9Jitu3-wF5Wq9rASY88X-Rgmgm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649960" cy="5791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Dispersion and the Spectrum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185160"/>
          </a:xfrm>
        </p:spPr>
        <p:txBody>
          <a:bodyPr/>
          <a:lstStyle/>
          <a:p>
            <a:r>
              <a:rPr lang="en-US" dirty="0" smtClean="0"/>
              <a:t>Which </a:t>
            </a:r>
            <a:r>
              <a:rPr lang="en-US" dirty="0" err="1" smtClean="0"/>
              <a:t>colour</a:t>
            </a:r>
            <a:r>
              <a:rPr lang="en-US" dirty="0" smtClean="0"/>
              <a:t> has:</a:t>
            </a:r>
          </a:p>
          <a:p>
            <a:r>
              <a:rPr lang="en-US" dirty="0" smtClean="0"/>
              <a:t>1. The longest wavelength?</a:t>
            </a:r>
          </a:p>
          <a:p>
            <a:r>
              <a:rPr lang="en-US" dirty="0" smtClean="0"/>
              <a:t>2. The highest frequency?</a:t>
            </a:r>
          </a:p>
          <a:p>
            <a:r>
              <a:rPr lang="en-US" dirty="0" smtClean="0"/>
              <a:t>3. The shortest wavelength?</a:t>
            </a:r>
          </a:p>
          <a:p>
            <a:r>
              <a:rPr lang="en-US" dirty="0" smtClean="0"/>
              <a:t>4. The lowest frequency</a:t>
            </a:r>
            <a:r>
              <a:rPr lang="en-US" dirty="0" smtClean="0"/>
              <a:t>?</a:t>
            </a:r>
            <a:endParaRPr lang="en-US" dirty="0" smtClean="0"/>
          </a:p>
        </p:txBody>
      </p:sp>
      <p:pic>
        <p:nvPicPr>
          <p:cNvPr id="28674" name="Picture 2" descr="https://encrypted-tbn2.gstatic.com/images?q=tbn:ANd9GcQXZO7-ERlcT2siySuF9S-XeXhadhGLMzbJ2oh3wtpp_0v2Vb3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65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www.windows2universe.org/physical_science/magnetism/images/em_spectrum_berke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382000" cy="6442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robertbedsole.com/images/cosmology-Electromagnetic-Spectrum-01-768x531-112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228600"/>
            <a:ext cx="8706603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709160"/>
          </a:xfrm>
        </p:spPr>
        <p:txBody>
          <a:bodyPr/>
          <a:lstStyle/>
          <a:p>
            <a:r>
              <a:rPr lang="en-US" dirty="0" smtClean="0"/>
              <a:t>Why are objects the </a:t>
            </a:r>
            <a:r>
              <a:rPr lang="en-US" dirty="0" err="1" smtClean="0"/>
              <a:t>colours</a:t>
            </a:r>
            <a:r>
              <a:rPr lang="en-US" dirty="0" smtClean="0"/>
              <a:t> they are?</a:t>
            </a:r>
          </a:p>
          <a:p>
            <a:endParaRPr lang="en-US" dirty="0" smtClean="0"/>
          </a:p>
          <a:p>
            <a:r>
              <a:rPr lang="en-US" dirty="0" smtClean="0"/>
              <a:t>Why does an apple appear red? </a:t>
            </a:r>
            <a:endParaRPr lang="en-US" dirty="0"/>
          </a:p>
        </p:txBody>
      </p:sp>
      <p:pic>
        <p:nvPicPr>
          <p:cNvPr id="1026" name="Picture 2" descr="http://cdn.sheknows.com/filter/l/gallery/red_ap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05000"/>
            <a:ext cx="4038600" cy="4604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7800"/>
            <a:ext cx="84582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Physics girl - color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content.mycutegraphics.com/graphics/health/eye-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1981200" cy="1246530"/>
          </a:xfrm>
          <a:prstGeom prst="rect">
            <a:avLst/>
          </a:prstGeom>
          <a:noFill/>
        </p:spPr>
      </p:pic>
      <p:pic>
        <p:nvPicPr>
          <p:cNvPr id="4" name="Picture 2" descr="http://cdn.sheknows.com/filter/l/gallery/red_ap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4038600" cy="4604004"/>
          </a:xfrm>
          <a:prstGeom prst="rect">
            <a:avLst/>
          </a:prstGeom>
          <a:noFill/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685800" y="4114800"/>
            <a:ext cx="4191000" cy="45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4800600" y="4038600"/>
            <a:ext cx="5334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2340768">
            <a:off x="1068113" y="2706751"/>
            <a:ext cx="4191000" cy="609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4648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FFC000"/>
                </a:solidFill>
              </a:rPr>
              <a:t>O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FFFF00"/>
                </a:solidFill>
              </a:rPr>
              <a:t>Y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00B050"/>
                </a:solidFill>
              </a:rPr>
              <a:t>G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chemeClr val="accent4"/>
                </a:solidFill>
              </a:rPr>
              <a:t>B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chemeClr val="accent5"/>
                </a:solidFill>
              </a:rPr>
              <a:t>I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chemeClr val="accent6"/>
                </a:solidFill>
              </a:rPr>
              <a:t>V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4343400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O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FFFF00"/>
                </a:solidFill>
              </a:rPr>
              <a:t>Y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00B050"/>
                </a:solidFill>
              </a:rPr>
              <a:t>G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chemeClr val="accent4"/>
                </a:solidFill>
              </a:rPr>
              <a:t>B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chemeClr val="accent5"/>
                </a:solidFill>
              </a:rPr>
              <a:t>I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chemeClr val="accent6"/>
                </a:solidFill>
              </a:rPr>
              <a:t>V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absorbed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18889">
            <a:off x="2062255" y="2494914"/>
            <a:ext cx="374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Only </a:t>
            </a:r>
            <a:r>
              <a:rPr lang="en-US" sz="3200" dirty="0" smtClean="0">
                <a:solidFill>
                  <a:srgbClr val="FF0000"/>
                </a:solidFill>
              </a:rPr>
              <a:t>R</a:t>
            </a:r>
            <a:r>
              <a:rPr lang="en-US" sz="3200" dirty="0" smtClean="0">
                <a:solidFill>
                  <a:schemeClr val="bg1"/>
                </a:solidFill>
              </a:rPr>
              <a:t> reflected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Why does this car look blue?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Studiotorino Porsche Cayman 2014 Blue Car Images, Pictures, Photos, HD Wallpape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590799"/>
            <a:ext cx="6858000" cy="3848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thing…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light?</a:t>
            </a:r>
          </a:p>
          <a:p>
            <a:r>
              <a:rPr lang="en-US" dirty="0" smtClean="0"/>
              <a:t>Light are particles (photons) that behave as waves</a:t>
            </a:r>
          </a:p>
          <a:p>
            <a:r>
              <a:rPr lang="en-US" dirty="0" smtClean="0"/>
              <a:t>Or….</a:t>
            </a:r>
          </a:p>
          <a:p>
            <a:r>
              <a:rPr lang="en-US" dirty="0" smtClean="0"/>
              <a:t>light is a collection of one or more photons propagating through space as electromagnetic waves.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Wave simulator for later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Making waves – wave game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Light wave interference – slit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 5 properties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And review dispersion – the visible spectrum from yesterday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627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is a form of energy that is visible to the human eye.</a:t>
            </a:r>
          </a:p>
          <a:p>
            <a:r>
              <a:rPr lang="en-US" dirty="0" smtClean="0"/>
              <a:t>Light is </a:t>
            </a:r>
            <a:r>
              <a:rPr lang="en-US" b="1" u="sng" dirty="0" smtClean="0"/>
              <a:t>electromagnetic energy</a:t>
            </a:r>
            <a:r>
              <a:rPr lang="en-US" dirty="0" smtClean="0"/>
              <a:t> that is visible to the human eye.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types of electromagnetic energy (light) but they all travel as waves at the speed of light. 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of the different types of light are arranged in the </a:t>
            </a:r>
            <a:r>
              <a:rPr lang="en-US" b="1" u="sng" dirty="0" smtClean="0"/>
              <a:t>electromagnetic spectrum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22530" name="Picture 2" descr="C:\Users\chris.piers\Desktop\Science grade 7\Heat Unit\#17 Radiation\radiomete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3657600" cy="5083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47625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Arial Black" panose="020B0A04020102020204" pitchFamily="34" charset="0"/>
                <a:hlinkClick r:id="rId3" action="ppaction://hlinkfile"/>
              </a:rPr>
              <a:t>Electromagnetic Spectrum</a:t>
            </a:r>
            <a:r>
              <a:rPr lang="en-US" altLang="en-US" sz="4000" smtClean="0">
                <a:latin typeface="Arial Black" panose="020B0A04020102020204" pitchFamily="34" charset="0"/>
              </a:rPr>
              <a:t/>
            </a:r>
            <a:br>
              <a:rPr lang="en-US" altLang="en-US" sz="4000" smtClean="0">
                <a:latin typeface="Arial Black" panose="020B0A04020102020204" pitchFamily="34" charset="0"/>
              </a:rPr>
            </a:br>
            <a:endParaRPr lang="en-US" altLang="en-US" sz="4000" smtClean="0">
              <a:latin typeface="Arial Black" panose="020B0A04020102020204" pitchFamily="34" charset="0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44034" y="1337565"/>
            <a:ext cx="8480854" cy="50403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>
                <a:latin typeface="Arial Black" panose="020B0A04020102020204" pitchFamily="34" charset="0"/>
              </a:rPr>
              <a:t>These are the different kinds of </a:t>
            </a:r>
            <a:r>
              <a:rPr lang="en-US" altLang="en-US" sz="2400" dirty="0" smtClean="0">
                <a:latin typeface="Arial Black" panose="020B0A04020102020204" pitchFamily="34" charset="0"/>
                <a:hlinkClick r:id="rId4" action="ppaction://hlinkfile"/>
              </a:rPr>
              <a:t>radiation:</a:t>
            </a:r>
            <a:endParaRPr lang="en-US" altLang="en-US" sz="2400" dirty="0" smtClean="0">
              <a:latin typeface="Arial Black" panose="020B0A04020102020204" pitchFamily="34" charset="0"/>
            </a:endParaRPr>
          </a:p>
          <a:p>
            <a:pPr eaLnBrk="1" hangingPunct="1"/>
            <a:endParaRPr lang="en-US" altLang="en-US" sz="2400" dirty="0" smtClean="0">
              <a:latin typeface="Arial Black" panose="020B0A04020102020204" pitchFamily="34" charset="0"/>
            </a:endParaRPr>
          </a:p>
          <a:p>
            <a:pPr eaLnBrk="1" hangingPunct="1"/>
            <a:endParaRPr lang="en-US" altLang="en-US" sz="2400" dirty="0" smtClean="0">
              <a:latin typeface="Arial Black" panose="020B0A04020102020204" pitchFamily="34" charset="0"/>
            </a:endParaRPr>
          </a:p>
          <a:p>
            <a:pPr eaLnBrk="1" hangingPunct="1"/>
            <a:endParaRPr lang="en-US" altLang="en-US" sz="2400" dirty="0" smtClean="0">
              <a:latin typeface="Arial Black" panose="020B0A04020102020204" pitchFamily="34" charset="0"/>
            </a:endParaRPr>
          </a:p>
          <a:p>
            <a:pPr eaLnBrk="1" hangingPunct="1"/>
            <a:endParaRPr lang="en-US" altLang="en-US" sz="2400" dirty="0" smtClean="0">
              <a:latin typeface="Arial Black" panose="020B0A04020102020204" pitchFamily="34" charset="0"/>
            </a:endParaRPr>
          </a:p>
          <a:p>
            <a:pPr eaLnBrk="1" hangingPunct="1"/>
            <a:endParaRPr lang="en-US" altLang="en-US" sz="2400" dirty="0" smtClean="0">
              <a:latin typeface="Arial Black" panose="020B0A04020102020204" pitchFamily="34" charset="0"/>
            </a:endParaRPr>
          </a:p>
          <a:p>
            <a:pPr eaLnBrk="1" hangingPunct="1"/>
            <a:endParaRPr lang="en-US" altLang="en-US" sz="2400" dirty="0" smtClean="0">
              <a:latin typeface="Arial Black" panose="020B0A04020102020204" pitchFamily="34" charset="0"/>
            </a:endParaRPr>
          </a:p>
          <a:p>
            <a:pPr eaLnBrk="1" hangingPunct="1"/>
            <a:endParaRPr lang="en-US" altLang="en-US" sz="2400" dirty="0" smtClean="0">
              <a:latin typeface="Arial Black" panose="020B0A04020102020204" pitchFamily="34" charset="0"/>
            </a:endParaRPr>
          </a:p>
          <a:p>
            <a:pPr eaLnBrk="1" hangingPunct="1"/>
            <a:endParaRPr lang="en-US" altLang="en-US" sz="2400" dirty="0" smtClean="0">
              <a:latin typeface="Arial Black" panose="020B0A04020102020204" pitchFamily="34" charset="0"/>
            </a:endParaRPr>
          </a:p>
          <a:p>
            <a:pPr marL="137160" indent="0" eaLnBrk="1" hangingPunct="1">
              <a:buNone/>
            </a:pPr>
            <a:endParaRPr lang="en-US" altLang="en-US" sz="2400" dirty="0" smtClean="0">
              <a:latin typeface="Arial Black" panose="020B0A04020102020204" pitchFamily="34" charset="0"/>
            </a:endParaRPr>
          </a:p>
        </p:txBody>
      </p:sp>
      <p:pic>
        <p:nvPicPr>
          <p:cNvPr id="14341" name="Picture 10" descr="atom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298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634" y="1847850"/>
            <a:ext cx="8542766" cy="403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electromagnetic energy travels in waves.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– skipping rope</a:t>
            </a:r>
            <a:endParaRPr lang="en-US" dirty="0"/>
          </a:p>
        </p:txBody>
      </p:sp>
      <p:pic>
        <p:nvPicPr>
          <p:cNvPr id="1026" name="Picture 2" descr="http://www.ducksters.com/science/physics/wave_parts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8077200" cy="4405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709160"/>
          </a:xfrm>
        </p:spPr>
        <p:txBody>
          <a:bodyPr/>
          <a:lstStyle/>
          <a:p>
            <a:r>
              <a:rPr lang="en-US" dirty="0" smtClean="0"/>
              <a:t>Wavelength – the distance from one crest to the next crest (or one trough to the next trough)</a:t>
            </a:r>
            <a:endParaRPr lang="en-US" dirty="0"/>
          </a:p>
        </p:txBody>
      </p:sp>
      <p:pic>
        <p:nvPicPr>
          <p:cNvPr id="25602" name="Picture 2" descr="http://www.ducksters.com/science/physics/wave_amplitude_wavelength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79629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9160"/>
          </a:xfrm>
        </p:spPr>
        <p:txBody>
          <a:bodyPr/>
          <a:lstStyle/>
          <a:p>
            <a:r>
              <a:rPr lang="en-US" dirty="0" smtClean="0"/>
              <a:t>The frequency is the number of waves that pass a point in one second (or a given unit of time)</a:t>
            </a:r>
          </a:p>
          <a:p>
            <a:r>
              <a:rPr lang="en-US" dirty="0" smtClean="0"/>
              <a:t>in units called </a:t>
            </a:r>
            <a:r>
              <a:rPr lang="en-US" u="sng" dirty="0" smtClean="0"/>
              <a:t>Hertz (Hz)</a:t>
            </a:r>
            <a:endParaRPr lang="en-US" u="sng" dirty="0"/>
          </a:p>
        </p:txBody>
      </p:sp>
      <p:pic>
        <p:nvPicPr>
          <p:cNvPr id="26626" name="Picture 2" descr="http://2.bp.blogspot.com/-8xHBtmQ-ch4/TcquHFh10gI/AAAAAAAAAf0/rR5pL1HMCbw/s400/sine_wav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636520"/>
            <a:ext cx="4800600" cy="3840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://www.astro.cornell.edu/academics/courses/astro201/images/wave-freq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"/>
            <a:ext cx="3771900" cy="2914650"/>
          </a:xfrm>
          <a:prstGeom prst="rect">
            <a:avLst/>
          </a:prstGeom>
          <a:noFill/>
        </p:spPr>
      </p:pic>
      <p:pic>
        <p:nvPicPr>
          <p:cNvPr id="27652" name="Picture 4" descr="http://www.indiana.edu/~emusic/acoustics/Fig4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200400"/>
            <a:ext cx="825909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2046</TotalTime>
  <Words>267</Words>
  <Application>Microsoft Office PowerPoint</Application>
  <PresentationFormat>On-screen Show (4:3)</PresentationFormat>
  <Paragraphs>49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LIGHT</vt:lpstr>
      <vt:lpstr>Review 5 properties</vt:lpstr>
      <vt:lpstr>What is light?</vt:lpstr>
      <vt:lpstr>PowerPoint Presentation</vt:lpstr>
      <vt:lpstr>Electromagnetic Spectrum </vt:lpstr>
      <vt:lpstr>All electromagnetic energy travels in waves.</vt:lpstr>
      <vt:lpstr>PowerPoint Presentation</vt:lpstr>
      <vt:lpstr>Frequency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 test</vt:lpstr>
      <vt:lpstr>One last thing…</vt:lpstr>
      <vt:lpstr>PowerPoint Presentation</vt:lpstr>
    </vt:vector>
  </TitlesOfParts>
  <Company>ED18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</dc:title>
  <dc:creator>ED18</dc:creator>
  <cp:lastModifiedBy>User</cp:lastModifiedBy>
  <cp:revision>96</cp:revision>
  <dcterms:created xsi:type="dcterms:W3CDTF">2014-07-08T16:04:54Z</dcterms:created>
  <dcterms:modified xsi:type="dcterms:W3CDTF">2019-06-07T13:32:04Z</dcterms:modified>
</cp:coreProperties>
</file>