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56" r:id="rId3"/>
    <p:sldId id="267" r:id="rId4"/>
    <p:sldId id="257" r:id="rId5"/>
    <p:sldId id="258" r:id="rId6"/>
    <p:sldId id="259" r:id="rId7"/>
    <p:sldId id="270" r:id="rId8"/>
    <p:sldId id="271" r:id="rId9"/>
    <p:sldId id="260" r:id="rId10"/>
    <p:sldId id="261" r:id="rId11"/>
    <p:sldId id="262" r:id="rId12"/>
    <p:sldId id="268" r:id="rId13"/>
    <p:sldId id="263" r:id="rId14"/>
    <p:sldId id="264" r:id="rId15"/>
    <p:sldId id="265" r:id="rId16"/>
    <p:sldId id="26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82" y="-11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8B896F7-E8C2-43A7-8493-DA694306A3A9}" type="datetimeFigureOut">
              <a:rPr lang="en-GB"/>
              <a:pPr>
                <a:defRPr/>
              </a:pPr>
              <a:t>12/10/2016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E084D2D-D3CF-4690-A15D-BBD7B0A6307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See Word document for challenge boxes on.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00FE6-8988-4D38-B16D-B25F137B46A9}"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7469703-4981-4734-B7C4-43042F81B3E7}" type="datetimeFigureOut">
              <a:rPr lang="en-GB"/>
              <a:pPr>
                <a:defRPr/>
              </a:pPr>
              <a:t>12/10/2016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9BDFCB0-DB3A-4073-9BDC-59E12A3D3D0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6BBA493-1529-422B-A6AF-4B964E0BFD25}" type="datetimeFigureOut">
              <a:rPr lang="en-GB"/>
              <a:pPr>
                <a:defRPr/>
              </a:pPr>
              <a:t>12/10/2016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A4CF563-3D77-46A3-97B9-A59EA5DCA3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437413-1BB0-406E-886B-87D9652D77FA}" type="datetimeFigureOut">
              <a:rPr lang="en-GB"/>
              <a:pPr>
                <a:defRPr/>
              </a:pPr>
              <a:t>12/10/2016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1A1A6F-1FE0-40A7-AC69-83AA07A12F2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2A409CC-F1E9-4BCA-B0DE-794CBA4F7E54}" type="datetimeFigureOut">
              <a:rPr lang="en-GB"/>
              <a:pPr>
                <a:defRPr/>
              </a:pPr>
              <a:t>12/10/2016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2FB304-341B-4B8A-8D8F-DB4B99E0AF0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FE2E84-EE2C-43CC-B647-1A6F2E029DFD}" type="datetimeFigureOut">
              <a:rPr lang="en-GB"/>
              <a:pPr>
                <a:defRPr/>
              </a:pPr>
              <a:t>12/10/2016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1EC42A-EACF-4203-9349-8450DF11DEE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A462986-D2FE-4839-97B6-174E7EDEAA4F}" type="datetimeFigureOut">
              <a:rPr lang="en-GB"/>
              <a:pPr>
                <a:defRPr/>
              </a:pPr>
              <a:t>12/10/2016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63FECA5-0291-4539-B483-C368394FB81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912CAFD-78A4-429D-9D6F-90E80B8687ED}" type="datetimeFigureOut">
              <a:rPr lang="en-GB"/>
              <a:pPr>
                <a:defRPr/>
              </a:pPr>
              <a:t>12/10/2016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355CB21-FFEB-481B-BB3E-14BBB4EF1BE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D5F805B-CB1B-46A8-B831-4238F4BEDBE5}" type="datetimeFigureOut">
              <a:rPr lang="en-GB"/>
              <a:pPr>
                <a:defRPr/>
              </a:pPr>
              <a:t>12/10/2016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3C7A868-BF9E-4BB4-B8D1-7D782D6AADE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369679-497C-40C6-B75E-E2FD1155E2B4}" type="datetimeFigureOut">
              <a:rPr lang="en-GB"/>
              <a:pPr>
                <a:defRPr/>
              </a:pPr>
              <a:t>12/10/2016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EB45685-ECE7-45B0-BBE7-2721E1577D3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E4E9D6-47CB-407D-A066-76019D889BA2}" type="datetimeFigureOut">
              <a:rPr lang="en-GB"/>
              <a:pPr>
                <a:defRPr/>
              </a:pPr>
              <a:t>12/10/2016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2143E46-59B9-4717-9DE2-FA908E8320E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4CF0F0-598F-474A-9DA4-B035CB14733B}" type="datetimeFigureOut">
              <a:rPr lang="en-GB"/>
              <a:pPr>
                <a:defRPr/>
              </a:pPr>
              <a:t>12/10/2016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972F22C-AACB-471C-BF24-E357EA15C9D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0D10EE9-8035-4073-900B-69C5EC61C05F}" type="datetimeFigureOut">
              <a:rPr lang="en-GB"/>
              <a:pPr>
                <a:defRPr/>
              </a:pPr>
              <a:t>12/10/2016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A0CF56D-230E-430B-B809-1499B835A7E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1403350" y="3213100"/>
            <a:ext cx="3333750" cy="3333750"/>
          </a:xfrm>
          <a:prstGeom prst="rect">
            <a:avLst/>
          </a:prstGeom>
          <a:noFill/>
          <a:ln w="9525">
            <a:noFill/>
            <a:miter lim="800000"/>
            <a:headEnd/>
            <a:tailEnd/>
          </a:ln>
        </p:spPr>
      </p:pic>
      <p:sp>
        <p:nvSpPr>
          <p:cNvPr id="14338" name="TextBox 1"/>
          <p:cNvSpPr txBox="1">
            <a:spLocks noChangeArrowheads="1"/>
          </p:cNvSpPr>
          <p:nvPr/>
        </p:nvSpPr>
        <p:spPr bwMode="auto">
          <a:xfrm>
            <a:off x="250825" y="260350"/>
            <a:ext cx="8569325" cy="1939925"/>
          </a:xfrm>
          <a:prstGeom prst="rect">
            <a:avLst/>
          </a:prstGeom>
          <a:noFill/>
          <a:ln w="9525">
            <a:noFill/>
            <a:miter lim="800000"/>
            <a:headEnd/>
            <a:tailEnd/>
          </a:ln>
        </p:spPr>
        <p:txBody>
          <a:bodyPr>
            <a:spAutoFit/>
          </a:bodyPr>
          <a:lstStyle/>
          <a:p>
            <a:pPr algn="r"/>
            <a:r>
              <a:rPr lang="en-GB" sz="2400">
                <a:latin typeface="Calibri" pitchFamily="34" charset="0"/>
              </a:rPr>
              <a:t>_________________</a:t>
            </a:r>
          </a:p>
          <a:p>
            <a:endParaRPr lang="en-GB" sz="2400">
              <a:latin typeface="Calibri" pitchFamily="34" charset="0"/>
            </a:endParaRPr>
          </a:p>
          <a:p>
            <a:pPr algn="ctr"/>
            <a:r>
              <a:rPr lang="en-GB" sz="2400" b="1" u="sng">
                <a:latin typeface="Calibri" pitchFamily="34" charset="0"/>
              </a:rPr>
              <a:t>Le dictionnaire est ton ami!</a:t>
            </a:r>
          </a:p>
          <a:p>
            <a:pPr algn="ctr"/>
            <a:endParaRPr lang="en-GB" sz="2400" b="1" u="sng">
              <a:latin typeface="Calibri" pitchFamily="34" charset="0"/>
            </a:endParaRPr>
          </a:p>
          <a:p>
            <a:r>
              <a:rPr lang="en-GB" sz="2400" b="1">
                <a:latin typeface="Calibri" pitchFamily="34" charset="0"/>
              </a:rPr>
              <a:t>L/O: To learn how to use the bilingual dictionary effectively</a:t>
            </a:r>
          </a:p>
        </p:txBody>
      </p:sp>
      <p:sp>
        <p:nvSpPr>
          <p:cNvPr id="4" name="Oval Callout 3"/>
          <p:cNvSpPr/>
          <p:nvPr/>
        </p:nvSpPr>
        <p:spPr>
          <a:xfrm>
            <a:off x="4535488" y="2673350"/>
            <a:ext cx="2779712" cy="1511300"/>
          </a:xfrm>
          <a:prstGeom prst="wedgeEllipseCallout">
            <a:avLst>
              <a:gd name="adj1" fmla="val -45763"/>
              <a:gd name="adj2" fmla="val 579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000" dirty="0">
                <a:latin typeface="Forte" pitchFamily="66" charset="0"/>
              </a:rPr>
              <a:t>“</a:t>
            </a:r>
            <a:r>
              <a:rPr lang="en-GB" sz="3000" dirty="0" err="1">
                <a:latin typeface="Forte" pitchFamily="66" charset="0"/>
              </a:rPr>
              <a:t>Oui</a:t>
            </a:r>
            <a:r>
              <a:rPr lang="en-GB" sz="3000" dirty="0">
                <a:latin typeface="Forte" pitchFamily="66" charset="0"/>
              </a:rPr>
              <a:t>! Je </a:t>
            </a:r>
            <a:r>
              <a:rPr lang="en-GB" sz="3000" dirty="0" err="1">
                <a:latin typeface="Forte" pitchFamily="66" charset="0"/>
              </a:rPr>
              <a:t>suis</a:t>
            </a:r>
            <a:r>
              <a:rPr lang="en-GB" sz="3000" dirty="0">
                <a:latin typeface="Forte" pitchFamily="66" charset="0"/>
              </a:rPr>
              <a:t> ton </a:t>
            </a:r>
            <a:r>
              <a:rPr lang="en-GB" sz="3000" dirty="0" err="1">
                <a:latin typeface="Forte" pitchFamily="66" charset="0"/>
              </a:rPr>
              <a:t>ami</a:t>
            </a:r>
            <a:r>
              <a:rPr lang="en-GB" sz="3000" dirty="0">
                <a:latin typeface="Forte" pitchFamily="66" charset="0"/>
              </a:rPr>
              <a:t>!”</a:t>
            </a:r>
            <a:endParaRPr lang="en-GB" sz="3000" dirty="0">
              <a:latin typeface="Forte"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23850" y="382588"/>
            <a:ext cx="8280400" cy="5078412"/>
          </a:xfrm>
          <a:prstGeom prst="rect">
            <a:avLst/>
          </a:prstGeom>
          <a:noFill/>
          <a:ln w="9525">
            <a:noFill/>
            <a:miter lim="800000"/>
            <a:headEnd/>
            <a:tailEnd/>
          </a:ln>
        </p:spPr>
        <p:txBody>
          <a:bodyPr>
            <a:spAutoFit/>
          </a:bodyPr>
          <a:lstStyle/>
          <a:p>
            <a:pPr>
              <a:lnSpc>
                <a:spcPct val="150000"/>
              </a:lnSpc>
            </a:pPr>
            <a:r>
              <a:rPr lang="en-GB" sz="2400">
                <a:latin typeface="Calibri" pitchFamily="34" charset="0"/>
              </a:rPr>
              <a:t>24) The cave was dark and a </a:t>
            </a:r>
            <a:r>
              <a:rPr lang="en-GB" sz="2400" u="sng">
                <a:latin typeface="Calibri" pitchFamily="34" charset="0"/>
              </a:rPr>
              <a:t>bat</a:t>
            </a:r>
            <a:r>
              <a:rPr lang="en-GB" sz="2400">
                <a:latin typeface="Calibri" pitchFamily="34" charset="0"/>
              </a:rPr>
              <a:t> flew out.</a:t>
            </a:r>
          </a:p>
          <a:p>
            <a:pPr>
              <a:lnSpc>
                <a:spcPct val="150000"/>
              </a:lnSpc>
            </a:pPr>
            <a:endParaRPr lang="en-GB" sz="2400">
              <a:latin typeface="Calibri" pitchFamily="34" charset="0"/>
            </a:endParaRPr>
          </a:p>
          <a:p>
            <a:pPr>
              <a:lnSpc>
                <a:spcPct val="150000"/>
              </a:lnSpc>
            </a:pPr>
            <a:r>
              <a:rPr lang="en-GB" sz="2400">
                <a:latin typeface="Calibri" pitchFamily="34" charset="0"/>
              </a:rPr>
              <a:t>25) We arrived at the station late and missed our </a:t>
            </a:r>
            <a:r>
              <a:rPr lang="en-GB" sz="2400" u="sng">
                <a:latin typeface="Calibri" pitchFamily="34" charset="0"/>
              </a:rPr>
              <a:t>connection</a:t>
            </a:r>
            <a:r>
              <a:rPr lang="en-GB" sz="2400">
                <a:latin typeface="Calibri" pitchFamily="34" charset="0"/>
              </a:rPr>
              <a:t>.</a:t>
            </a:r>
          </a:p>
          <a:p>
            <a:pPr>
              <a:lnSpc>
                <a:spcPct val="150000"/>
              </a:lnSpc>
            </a:pPr>
            <a:endParaRPr lang="en-GB" sz="2400">
              <a:latin typeface="Calibri" pitchFamily="34" charset="0"/>
            </a:endParaRPr>
          </a:p>
          <a:p>
            <a:pPr>
              <a:lnSpc>
                <a:spcPct val="150000"/>
              </a:lnSpc>
            </a:pPr>
            <a:r>
              <a:rPr lang="en-GB" sz="2400">
                <a:latin typeface="Calibri" pitchFamily="34" charset="0"/>
              </a:rPr>
              <a:t>26) The elephant had a very small </a:t>
            </a:r>
            <a:r>
              <a:rPr lang="en-GB" sz="2400" u="sng">
                <a:latin typeface="Calibri" pitchFamily="34" charset="0"/>
              </a:rPr>
              <a:t>trunk</a:t>
            </a:r>
            <a:r>
              <a:rPr lang="en-GB" sz="2400">
                <a:latin typeface="Calibri" pitchFamily="34" charset="0"/>
              </a:rPr>
              <a:t>.</a:t>
            </a:r>
          </a:p>
          <a:p>
            <a:pPr>
              <a:lnSpc>
                <a:spcPct val="150000"/>
              </a:lnSpc>
            </a:pPr>
            <a:endParaRPr lang="en-GB" sz="2400">
              <a:latin typeface="Calibri" pitchFamily="34" charset="0"/>
            </a:endParaRPr>
          </a:p>
          <a:p>
            <a:pPr>
              <a:lnSpc>
                <a:spcPct val="150000"/>
              </a:lnSpc>
            </a:pPr>
            <a:r>
              <a:rPr lang="en-GB" sz="2400">
                <a:latin typeface="Calibri" pitchFamily="34" charset="0"/>
              </a:rPr>
              <a:t>27) I normally apply only two </a:t>
            </a:r>
            <a:r>
              <a:rPr lang="en-GB" sz="2400" u="sng">
                <a:latin typeface="Calibri" pitchFamily="34" charset="0"/>
              </a:rPr>
              <a:t>coats</a:t>
            </a:r>
            <a:r>
              <a:rPr lang="en-GB" sz="2400">
                <a:latin typeface="Calibri" pitchFamily="34" charset="0"/>
              </a:rPr>
              <a:t> of paint.</a:t>
            </a:r>
          </a:p>
          <a:p>
            <a:pPr>
              <a:lnSpc>
                <a:spcPct val="150000"/>
              </a:lnSpc>
            </a:pPr>
            <a:endParaRPr lang="en-GB" sz="2400">
              <a:latin typeface="Calibri" pitchFamily="34" charset="0"/>
            </a:endParaRPr>
          </a:p>
          <a:p>
            <a:pPr>
              <a:lnSpc>
                <a:spcPct val="150000"/>
              </a:lnSpc>
            </a:pPr>
            <a:r>
              <a:rPr lang="en-GB" sz="2400">
                <a:latin typeface="Calibri" pitchFamily="34" charset="0"/>
              </a:rPr>
              <a:t>28) I went to the shop for a hammer and a </a:t>
            </a:r>
            <a:r>
              <a:rPr lang="en-GB" sz="2400" u="sng">
                <a:latin typeface="Calibri" pitchFamily="34" charset="0"/>
              </a:rPr>
              <a:t>nail</a:t>
            </a:r>
            <a:r>
              <a:rPr lang="en-GB" sz="2400">
                <a:latin typeface="Calibri" pitchFamily="34" charset="0"/>
              </a:rPr>
              <a:t>.</a:t>
            </a:r>
          </a:p>
        </p:txBody>
      </p:sp>
      <p:sp>
        <p:nvSpPr>
          <p:cNvPr id="3" name="Rectangle 2"/>
          <p:cNvSpPr>
            <a:spLocks noChangeArrowheads="1"/>
          </p:cNvSpPr>
          <p:nvPr/>
        </p:nvSpPr>
        <p:spPr bwMode="auto">
          <a:xfrm>
            <a:off x="900113" y="981075"/>
            <a:ext cx="2293937" cy="600075"/>
          </a:xfrm>
          <a:prstGeom prst="rect">
            <a:avLst/>
          </a:prstGeom>
          <a:noFill/>
          <a:ln w="9525">
            <a:noFill/>
            <a:miter lim="800000"/>
            <a:headEnd/>
            <a:tailEnd/>
          </a:ln>
        </p:spPr>
        <p:txBody>
          <a:bodyPr wrap="none">
            <a:spAutoFit/>
          </a:bodyPr>
          <a:lstStyle/>
          <a:p>
            <a:pPr>
              <a:lnSpc>
                <a:spcPct val="150000"/>
              </a:lnSpc>
            </a:pPr>
            <a:r>
              <a:rPr lang="en-GB" sz="2200">
                <a:solidFill>
                  <a:srgbClr val="FF0000"/>
                </a:solidFill>
                <a:latin typeface="Trebuchet MS" pitchFamily="34" charset="0"/>
              </a:rPr>
              <a:t>chauve-souris (f)</a:t>
            </a:r>
          </a:p>
        </p:txBody>
      </p:sp>
      <p:sp>
        <p:nvSpPr>
          <p:cNvPr id="4" name="Rectangle 3"/>
          <p:cNvSpPr>
            <a:spLocks noChangeArrowheads="1"/>
          </p:cNvSpPr>
          <p:nvPr/>
        </p:nvSpPr>
        <p:spPr bwMode="auto">
          <a:xfrm>
            <a:off x="900113" y="2058988"/>
            <a:ext cx="2571750" cy="600075"/>
          </a:xfrm>
          <a:prstGeom prst="rect">
            <a:avLst/>
          </a:prstGeom>
          <a:noFill/>
          <a:ln w="9525">
            <a:noFill/>
            <a:miter lim="800000"/>
            <a:headEnd/>
            <a:tailEnd/>
          </a:ln>
        </p:spPr>
        <p:txBody>
          <a:bodyPr wrap="none">
            <a:spAutoFit/>
          </a:bodyPr>
          <a:lstStyle/>
          <a:p>
            <a:pPr>
              <a:lnSpc>
                <a:spcPct val="150000"/>
              </a:lnSpc>
            </a:pPr>
            <a:r>
              <a:rPr lang="en-GB" sz="2200">
                <a:solidFill>
                  <a:srgbClr val="FF0000"/>
                </a:solidFill>
                <a:latin typeface="Trebuchet MS" pitchFamily="34" charset="0"/>
              </a:rPr>
              <a:t>correspondance (f)</a:t>
            </a:r>
          </a:p>
        </p:txBody>
      </p:sp>
      <p:sp>
        <p:nvSpPr>
          <p:cNvPr id="5" name="Rectangle 4"/>
          <p:cNvSpPr>
            <a:spLocks noChangeArrowheads="1"/>
          </p:cNvSpPr>
          <p:nvPr/>
        </p:nvSpPr>
        <p:spPr bwMode="auto">
          <a:xfrm>
            <a:off x="900113" y="3160713"/>
            <a:ext cx="1498600" cy="536575"/>
          </a:xfrm>
          <a:prstGeom prst="rect">
            <a:avLst/>
          </a:prstGeom>
          <a:noFill/>
          <a:ln w="9525">
            <a:noFill/>
            <a:miter lim="800000"/>
            <a:headEnd/>
            <a:tailEnd/>
          </a:ln>
        </p:spPr>
        <p:txBody>
          <a:bodyPr wrap="none">
            <a:spAutoFit/>
          </a:bodyPr>
          <a:lstStyle/>
          <a:p>
            <a:pPr>
              <a:lnSpc>
                <a:spcPct val="150000"/>
              </a:lnSpc>
            </a:pPr>
            <a:r>
              <a:rPr lang="en-GB" sz="2200">
                <a:solidFill>
                  <a:srgbClr val="FF0000"/>
                </a:solidFill>
                <a:latin typeface="Trebuchet MS" pitchFamily="34" charset="0"/>
              </a:rPr>
              <a:t>trompe (f)</a:t>
            </a:r>
          </a:p>
        </p:txBody>
      </p:sp>
      <p:sp>
        <p:nvSpPr>
          <p:cNvPr id="6" name="Rectangle 5"/>
          <p:cNvSpPr>
            <a:spLocks noChangeArrowheads="1"/>
          </p:cNvSpPr>
          <p:nvPr/>
        </p:nvSpPr>
        <p:spPr bwMode="auto">
          <a:xfrm>
            <a:off x="900113" y="4238625"/>
            <a:ext cx="3149600" cy="600075"/>
          </a:xfrm>
          <a:prstGeom prst="rect">
            <a:avLst/>
          </a:prstGeom>
          <a:noFill/>
          <a:ln w="9525">
            <a:noFill/>
            <a:miter lim="800000"/>
            <a:headEnd/>
            <a:tailEnd/>
          </a:ln>
        </p:spPr>
        <p:txBody>
          <a:bodyPr wrap="none">
            <a:spAutoFit/>
          </a:bodyPr>
          <a:lstStyle/>
          <a:p>
            <a:pPr>
              <a:lnSpc>
                <a:spcPct val="150000"/>
              </a:lnSpc>
            </a:pPr>
            <a:r>
              <a:rPr lang="en-GB" sz="2200">
                <a:solidFill>
                  <a:srgbClr val="FF0000"/>
                </a:solidFill>
                <a:latin typeface="Trebuchet MS" pitchFamily="34" charset="0"/>
              </a:rPr>
              <a:t>couche</a:t>
            </a:r>
            <a:r>
              <a:rPr lang="en-GB" sz="2200" b="1" u="sng">
                <a:solidFill>
                  <a:srgbClr val="FF0000"/>
                </a:solidFill>
                <a:latin typeface="Trebuchet MS" pitchFamily="34" charset="0"/>
              </a:rPr>
              <a:t>s</a:t>
            </a:r>
            <a:r>
              <a:rPr lang="en-GB" sz="2200">
                <a:solidFill>
                  <a:srgbClr val="FF0000"/>
                </a:solidFill>
                <a:latin typeface="Trebuchet MS" pitchFamily="34" charset="0"/>
              </a:rPr>
              <a:t> de peinture (f)</a:t>
            </a:r>
          </a:p>
        </p:txBody>
      </p:sp>
      <p:sp>
        <p:nvSpPr>
          <p:cNvPr id="7" name="Rectangle 6"/>
          <p:cNvSpPr>
            <a:spLocks noChangeArrowheads="1"/>
          </p:cNvSpPr>
          <p:nvPr/>
        </p:nvSpPr>
        <p:spPr bwMode="auto">
          <a:xfrm>
            <a:off x="900113" y="5445125"/>
            <a:ext cx="1238250" cy="538163"/>
          </a:xfrm>
          <a:prstGeom prst="rect">
            <a:avLst/>
          </a:prstGeom>
          <a:noFill/>
          <a:ln w="9525">
            <a:noFill/>
            <a:miter lim="800000"/>
            <a:headEnd/>
            <a:tailEnd/>
          </a:ln>
        </p:spPr>
        <p:txBody>
          <a:bodyPr wrap="none">
            <a:spAutoFit/>
          </a:bodyPr>
          <a:lstStyle/>
          <a:p>
            <a:pPr>
              <a:lnSpc>
                <a:spcPct val="150000"/>
              </a:lnSpc>
            </a:pPr>
            <a:r>
              <a:rPr lang="en-GB" sz="2200">
                <a:solidFill>
                  <a:srgbClr val="FF0000"/>
                </a:solidFill>
                <a:latin typeface="Trebuchet MS" pitchFamily="34" charset="0"/>
              </a:rPr>
              <a:t>clou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23850" y="255588"/>
            <a:ext cx="8208963" cy="4524375"/>
          </a:xfrm>
          <a:prstGeom prst="rect">
            <a:avLst/>
          </a:prstGeom>
          <a:noFill/>
          <a:ln w="9525">
            <a:noFill/>
            <a:miter lim="800000"/>
            <a:headEnd/>
            <a:tailEnd/>
          </a:ln>
        </p:spPr>
        <p:txBody>
          <a:bodyPr>
            <a:spAutoFit/>
          </a:bodyPr>
          <a:lstStyle/>
          <a:p>
            <a:r>
              <a:rPr lang="en-GB" sz="2400">
                <a:latin typeface="Calibri" pitchFamily="34" charset="0"/>
              </a:rPr>
              <a:t>Sometimes there are several options for verbs too. Once again, you must read the options available, and choose the one that is correct.</a:t>
            </a:r>
          </a:p>
          <a:p>
            <a:r>
              <a:rPr lang="en-GB" sz="2400">
                <a:latin typeface="Calibri" pitchFamily="34" charset="0"/>
              </a:rPr>
              <a:t> </a:t>
            </a:r>
          </a:p>
          <a:p>
            <a:r>
              <a:rPr lang="en-GB" sz="2400">
                <a:latin typeface="Calibri" pitchFamily="34" charset="0"/>
              </a:rPr>
              <a:t>eg. if you look up </a:t>
            </a:r>
            <a:r>
              <a:rPr lang="en-GB" sz="2400" u="sng">
                <a:latin typeface="Calibri" pitchFamily="34" charset="0"/>
              </a:rPr>
              <a:t>‘to put on’</a:t>
            </a:r>
            <a:r>
              <a:rPr lang="en-GB" sz="2400">
                <a:latin typeface="Calibri" pitchFamily="34" charset="0"/>
              </a:rPr>
              <a:t> you will find:</a:t>
            </a:r>
          </a:p>
          <a:p>
            <a:endParaRPr lang="en-GB" sz="2400">
              <a:latin typeface="Calibri" pitchFamily="34" charset="0"/>
            </a:endParaRPr>
          </a:p>
          <a:p>
            <a:pPr lvl="3"/>
            <a:r>
              <a:rPr lang="en-GB" sz="2400">
                <a:latin typeface="Calibri" pitchFamily="34" charset="0"/>
              </a:rPr>
              <a:t>mettre (clothes, lipstick)</a:t>
            </a:r>
          </a:p>
          <a:p>
            <a:pPr lvl="3"/>
            <a:r>
              <a:rPr lang="en-GB" sz="2400">
                <a:latin typeface="Calibri" pitchFamily="34" charset="0"/>
              </a:rPr>
              <a:t>allumer (light, TV)</a:t>
            </a:r>
          </a:p>
          <a:p>
            <a:pPr lvl="3"/>
            <a:r>
              <a:rPr lang="en-GB" sz="2400">
                <a:latin typeface="Calibri" pitchFamily="34" charset="0"/>
              </a:rPr>
              <a:t>monter (play, show)</a:t>
            </a:r>
          </a:p>
          <a:p>
            <a:pPr lvl="3"/>
            <a:r>
              <a:rPr lang="en-GB" sz="2400">
                <a:latin typeface="Calibri" pitchFamily="34" charset="0"/>
              </a:rPr>
              <a:t>mettre à cuire (eg. I’ll put the potatos on)</a:t>
            </a:r>
          </a:p>
          <a:p>
            <a:pPr lvl="3"/>
            <a:r>
              <a:rPr lang="en-GB" sz="2400">
                <a:latin typeface="Calibri" pitchFamily="34" charset="0"/>
              </a:rPr>
              <a:t>grossir (weight)</a:t>
            </a:r>
          </a:p>
          <a:p>
            <a:r>
              <a:rPr lang="en-GB" sz="2400">
                <a:latin typeface="Calibri" pitchFamily="34" charset="0"/>
              </a:rPr>
              <a:t> </a:t>
            </a:r>
          </a:p>
        </p:txBody>
      </p:sp>
      <p:sp>
        <p:nvSpPr>
          <p:cNvPr id="3" name="Rectangle 2"/>
          <p:cNvSpPr/>
          <p:nvPr/>
        </p:nvSpPr>
        <p:spPr>
          <a:xfrm>
            <a:off x="179388" y="4551363"/>
            <a:ext cx="8713787" cy="1724025"/>
          </a:xfrm>
          <a:prstGeom prst="rect">
            <a:avLst/>
          </a:prstGeom>
          <a:solidFill>
            <a:schemeClr val="accent1">
              <a:lumMod val="75000"/>
            </a:schemeClr>
          </a:solidFill>
          <a:ln w="28575">
            <a:solidFill>
              <a:schemeClr val="tx1"/>
            </a:solidFill>
          </a:ln>
        </p:spPr>
        <p:txBody>
          <a:bodyPr>
            <a:spAutoFit/>
          </a:bodyPr>
          <a:lstStyle/>
          <a:p>
            <a:pPr fontAlgn="auto">
              <a:spcBef>
                <a:spcPts val="0"/>
              </a:spcBef>
              <a:spcAft>
                <a:spcPts val="0"/>
              </a:spcAft>
              <a:defRPr/>
            </a:pPr>
            <a:r>
              <a:rPr lang="en-GB" sz="2400" dirty="0">
                <a:solidFill>
                  <a:schemeClr val="bg1"/>
                </a:solidFill>
                <a:latin typeface="+mn-lt"/>
                <a:cs typeface="+mn-cs"/>
              </a:rPr>
              <a:t>Find the correct </a:t>
            </a:r>
            <a:r>
              <a:rPr lang="en-GB" sz="2400" dirty="0">
                <a:solidFill>
                  <a:schemeClr val="bg1"/>
                </a:solidFill>
                <a:latin typeface="+mn-lt"/>
                <a:cs typeface="+mn-cs"/>
              </a:rPr>
              <a:t>French verb </a:t>
            </a:r>
            <a:r>
              <a:rPr lang="en-GB" sz="2400" dirty="0">
                <a:solidFill>
                  <a:schemeClr val="bg1"/>
                </a:solidFill>
                <a:latin typeface="+mn-lt"/>
                <a:cs typeface="+mn-cs"/>
              </a:rPr>
              <a:t>for each option below</a:t>
            </a:r>
            <a:r>
              <a:rPr lang="en-GB" sz="2400" dirty="0">
                <a:solidFill>
                  <a:schemeClr val="bg1"/>
                </a:solidFill>
                <a:latin typeface="+mn-lt"/>
                <a:cs typeface="+mn-cs"/>
              </a:rPr>
              <a:t>:</a:t>
            </a:r>
          </a:p>
          <a:p>
            <a:pPr fontAlgn="auto">
              <a:spcBef>
                <a:spcPts val="0"/>
              </a:spcBef>
              <a:spcAft>
                <a:spcPts val="0"/>
              </a:spcAft>
              <a:defRPr/>
            </a:pPr>
            <a:endParaRPr lang="en-GB" sz="1000" dirty="0">
              <a:solidFill>
                <a:schemeClr val="bg1"/>
              </a:solidFill>
              <a:latin typeface="+mn-lt"/>
              <a:cs typeface="+mn-cs"/>
            </a:endParaRPr>
          </a:p>
          <a:p>
            <a:pPr fontAlgn="auto">
              <a:spcBef>
                <a:spcPts val="0"/>
              </a:spcBef>
              <a:spcAft>
                <a:spcPts val="0"/>
              </a:spcAft>
              <a:defRPr/>
            </a:pPr>
            <a:r>
              <a:rPr lang="en-GB" sz="2400" dirty="0">
                <a:solidFill>
                  <a:schemeClr val="bg1"/>
                </a:solidFill>
                <a:latin typeface="+mn-lt"/>
                <a:cs typeface="+mn-cs"/>
              </a:rPr>
              <a:t>29) To bother  </a:t>
            </a:r>
            <a:r>
              <a:rPr lang="en-GB" sz="2400" dirty="0">
                <a:solidFill>
                  <a:schemeClr val="bg1"/>
                </a:solidFill>
                <a:latin typeface="+mn-lt"/>
                <a:cs typeface="+mn-cs"/>
                <a:sym typeface="Wingdings"/>
              </a:rPr>
              <a:t></a:t>
            </a:r>
            <a:r>
              <a:rPr lang="en-GB" sz="2400" dirty="0">
                <a:solidFill>
                  <a:schemeClr val="bg1"/>
                </a:solidFill>
                <a:latin typeface="+mn-lt"/>
                <a:cs typeface="+mn-cs"/>
              </a:rPr>
              <a:t> a) (worry) 			</a:t>
            </a:r>
            <a:r>
              <a:rPr lang="en-GB" sz="2400" dirty="0">
                <a:solidFill>
                  <a:schemeClr val="bg1"/>
                </a:solidFill>
                <a:latin typeface="+mn-lt"/>
                <a:cs typeface="+mn-cs"/>
              </a:rPr>
              <a:t>b</a:t>
            </a:r>
            <a:r>
              <a:rPr lang="en-GB" sz="2400" dirty="0">
                <a:solidFill>
                  <a:schemeClr val="bg1"/>
                </a:solidFill>
                <a:latin typeface="+mn-lt"/>
                <a:cs typeface="+mn-cs"/>
              </a:rPr>
              <a:t>) (</a:t>
            </a:r>
            <a:r>
              <a:rPr lang="en-GB" sz="2400" dirty="0">
                <a:solidFill>
                  <a:schemeClr val="bg1"/>
                </a:solidFill>
                <a:latin typeface="+mn-lt"/>
                <a:cs typeface="+mn-cs"/>
              </a:rPr>
              <a:t>disturb)</a:t>
            </a:r>
            <a:endParaRPr lang="en-GB" sz="2400" dirty="0">
              <a:solidFill>
                <a:schemeClr val="bg1"/>
              </a:solidFill>
              <a:latin typeface="+mn-lt"/>
              <a:cs typeface="+mn-cs"/>
            </a:endParaRPr>
          </a:p>
          <a:p>
            <a:pPr fontAlgn="auto">
              <a:spcBef>
                <a:spcPts val="0"/>
              </a:spcBef>
              <a:spcAft>
                <a:spcPts val="0"/>
              </a:spcAft>
              <a:defRPr/>
            </a:pPr>
            <a:r>
              <a:rPr lang="en-GB" sz="2400" dirty="0">
                <a:solidFill>
                  <a:schemeClr val="bg1"/>
                </a:solidFill>
                <a:latin typeface="+mn-lt"/>
                <a:cs typeface="+mn-cs"/>
              </a:rPr>
              <a:t>30) To rest </a:t>
            </a:r>
            <a:r>
              <a:rPr lang="en-GB" sz="2400" dirty="0">
                <a:solidFill>
                  <a:schemeClr val="bg1"/>
                </a:solidFill>
                <a:latin typeface="+mn-lt"/>
                <a:cs typeface="+mn-cs"/>
                <a:sym typeface="Wingdings"/>
              </a:rPr>
              <a:t></a:t>
            </a:r>
            <a:r>
              <a:rPr lang="en-GB" sz="2400" dirty="0">
                <a:solidFill>
                  <a:schemeClr val="bg1"/>
                </a:solidFill>
                <a:latin typeface="+mn-lt"/>
                <a:cs typeface="+mn-cs"/>
              </a:rPr>
              <a:t> a) (relax)			</a:t>
            </a:r>
            <a:r>
              <a:rPr lang="en-GB" sz="2400" dirty="0">
                <a:solidFill>
                  <a:schemeClr val="bg1"/>
                </a:solidFill>
                <a:latin typeface="+mn-lt"/>
                <a:cs typeface="+mn-cs"/>
              </a:rPr>
              <a:t>b</a:t>
            </a:r>
            <a:r>
              <a:rPr lang="en-GB" sz="2400" dirty="0">
                <a:solidFill>
                  <a:schemeClr val="bg1"/>
                </a:solidFill>
                <a:latin typeface="+mn-lt"/>
                <a:cs typeface="+mn-cs"/>
              </a:rPr>
              <a:t>) (lean something</a:t>
            </a:r>
            <a:r>
              <a:rPr lang="en-GB" sz="2400" dirty="0">
                <a:solidFill>
                  <a:schemeClr val="bg1"/>
                </a:solidFill>
                <a:latin typeface="+mn-lt"/>
                <a:cs typeface="+mn-cs"/>
              </a:rPr>
              <a:t>)</a:t>
            </a:r>
          </a:p>
          <a:p>
            <a:pPr fontAlgn="auto">
              <a:spcBef>
                <a:spcPts val="0"/>
              </a:spcBef>
              <a:spcAft>
                <a:spcPts val="0"/>
              </a:spcAft>
              <a:defRPr/>
            </a:pPr>
            <a:endParaRPr lang="en-GB" sz="2400" dirty="0">
              <a:solidFill>
                <a:schemeClr val="bg1"/>
              </a:solidFill>
              <a:latin typeface="+mn-lt"/>
              <a:cs typeface="+mn-cs"/>
            </a:endParaRPr>
          </a:p>
        </p:txBody>
      </p:sp>
      <p:sp>
        <p:nvSpPr>
          <p:cNvPr id="4" name="TextBox 3"/>
          <p:cNvSpPr txBox="1">
            <a:spLocks noChangeArrowheads="1"/>
          </p:cNvSpPr>
          <p:nvPr/>
        </p:nvSpPr>
        <p:spPr bwMode="auto">
          <a:xfrm>
            <a:off x="3663950" y="5056188"/>
            <a:ext cx="3382963" cy="460375"/>
          </a:xfrm>
          <a:prstGeom prst="rect">
            <a:avLst/>
          </a:prstGeom>
          <a:noFill/>
          <a:ln w="9525">
            <a:noFill/>
            <a:miter lim="800000"/>
            <a:headEnd/>
            <a:tailEnd/>
          </a:ln>
        </p:spPr>
        <p:txBody>
          <a:bodyPr>
            <a:spAutoFit/>
          </a:bodyPr>
          <a:lstStyle/>
          <a:p>
            <a:r>
              <a:rPr lang="en-GB" sz="2400" b="1">
                <a:solidFill>
                  <a:srgbClr val="FFFF00"/>
                </a:solidFill>
                <a:latin typeface="Calibri" pitchFamily="34" charset="0"/>
              </a:rPr>
              <a:t>tracasser</a:t>
            </a:r>
          </a:p>
        </p:txBody>
      </p:sp>
      <p:sp>
        <p:nvSpPr>
          <p:cNvPr id="5" name="TextBox 4"/>
          <p:cNvSpPr txBox="1">
            <a:spLocks noChangeArrowheads="1"/>
          </p:cNvSpPr>
          <p:nvPr/>
        </p:nvSpPr>
        <p:spPr bwMode="auto">
          <a:xfrm>
            <a:off x="7164388" y="5056188"/>
            <a:ext cx="3384550" cy="460375"/>
          </a:xfrm>
          <a:prstGeom prst="rect">
            <a:avLst/>
          </a:prstGeom>
          <a:noFill/>
          <a:ln w="9525">
            <a:noFill/>
            <a:miter lim="800000"/>
            <a:headEnd/>
            <a:tailEnd/>
          </a:ln>
        </p:spPr>
        <p:txBody>
          <a:bodyPr>
            <a:spAutoFit/>
          </a:bodyPr>
          <a:lstStyle/>
          <a:p>
            <a:r>
              <a:rPr lang="en-GB" sz="2400" b="1">
                <a:solidFill>
                  <a:srgbClr val="FFFF00"/>
                </a:solidFill>
                <a:latin typeface="Calibri" pitchFamily="34" charset="0"/>
              </a:rPr>
              <a:t>déranger</a:t>
            </a:r>
          </a:p>
        </p:txBody>
      </p:sp>
      <p:sp>
        <p:nvSpPr>
          <p:cNvPr id="6" name="TextBox 5"/>
          <p:cNvSpPr txBox="1">
            <a:spLocks noChangeArrowheads="1"/>
          </p:cNvSpPr>
          <p:nvPr/>
        </p:nvSpPr>
        <p:spPr bwMode="auto">
          <a:xfrm>
            <a:off x="3165475" y="5443538"/>
            <a:ext cx="3384550" cy="461962"/>
          </a:xfrm>
          <a:prstGeom prst="rect">
            <a:avLst/>
          </a:prstGeom>
          <a:noFill/>
          <a:ln w="9525">
            <a:noFill/>
            <a:miter lim="800000"/>
            <a:headEnd/>
            <a:tailEnd/>
          </a:ln>
        </p:spPr>
        <p:txBody>
          <a:bodyPr>
            <a:spAutoFit/>
          </a:bodyPr>
          <a:lstStyle/>
          <a:p>
            <a:r>
              <a:rPr lang="en-GB" sz="2400" b="1">
                <a:solidFill>
                  <a:srgbClr val="FFFF00"/>
                </a:solidFill>
                <a:latin typeface="Calibri" pitchFamily="34" charset="0"/>
              </a:rPr>
              <a:t>se reposer </a:t>
            </a:r>
          </a:p>
        </p:txBody>
      </p:sp>
      <p:sp>
        <p:nvSpPr>
          <p:cNvPr id="22534" name="TextBox 6"/>
          <p:cNvSpPr txBox="1">
            <a:spLocks noChangeArrowheads="1"/>
          </p:cNvSpPr>
          <p:nvPr/>
        </p:nvSpPr>
        <p:spPr bwMode="auto">
          <a:xfrm>
            <a:off x="5976938" y="5813425"/>
            <a:ext cx="3382962" cy="461963"/>
          </a:xfrm>
          <a:prstGeom prst="rect">
            <a:avLst/>
          </a:prstGeom>
          <a:noFill/>
          <a:ln w="9525">
            <a:noFill/>
            <a:miter lim="800000"/>
            <a:headEnd/>
            <a:tailEnd/>
          </a:ln>
        </p:spPr>
        <p:txBody>
          <a:bodyPr>
            <a:spAutoFit/>
          </a:bodyPr>
          <a:lstStyle/>
          <a:p>
            <a:r>
              <a:rPr lang="en-GB" sz="2400" b="1">
                <a:solidFill>
                  <a:srgbClr val="FFFF00"/>
                </a:solidFill>
                <a:latin typeface="Calibri" pitchFamily="34" charset="0"/>
              </a:rPr>
              <a:t>appuyer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a:spLocks noChangeArrowheads="1"/>
          </p:cNvSpPr>
          <p:nvPr/>
        </p:nvSpPr>
        <p:spPr bwMode="auto">
          <a:xfrm>
            <a:off x="193675" y="5421313"/>
            <a:ext cx="8424863" cy="1292225"/>
          </a:xfrm>
          <a:prstGeom prst="rect">
            <a:avLst/>
          </a:prstGeom>
          <a:noFill/>
          <a:ln w="9525">
            <a:noFill/>
            <a:miter lim="800000"/>
            <a:headEnd/>
            <a:tailEnd/>
          </a:ln>
        </p:spPr>
        <p:txBody>
          <a:bodyPr>
            <a:spAutoFit/>
          </a:bodyPr>
          <a:lstStyle/>
          <a:p>
            <a:pPr algn="ctr"/>
            <a:endParaRPr lang="en-GB" sz="2600" b="1" u="sng">
              <a:latin typeface="Calibri" pitchFamily="34" charset="0"/>
            </a:endParaRPr>
          </a:p>
          <a:p>
            <a:pPr algn="ctr"/>
            <a:endParaRPr lang="en-GB" sz="2600" b="1" u="sng">
              <a:latin typeface="Calibri" pitchFamily="34" charset="0"/>
            </a:endParaRPr>
          </a:p>
          <a:p>
            <a:r>
              <a:rPr lang="en-GB" sz="2600" b="1">
                <a:latin typeface="Calibri" pitchFamily="34" charset="0"/>
              </a:rPr>
              <a:t>1.		2.		3.			4.</a:t>
            </a:r>
          </a:p>
        </p:txBody>
      </p:sp>
      <p:sp>
        <p:nvSpPr>
          <p:cNvPr id="4" name="TextBox 3"/>
          <p:cNvSpPr txBox="1">
            <a:spLocks noChangeArrowheads="1"/>
          </p:cNvSpPr>
          <p:nvPr/>
        </p:nvSpPr>
        <p:spPr bwMode="auto">
          <a:xfrm>
            <a:off x="582613" y="6229350"/>
            <a:ext cx="5473700" cy="461963"/>
          </a:xfrm>
          <a:prstGeom prst="rect">
            <a:avLst/>
          </a:prstGeom>
          <a:noFill/>
          <a:ln w="9525">
            <a:noFill/>
            <a:miter lim="800000"/>
            <a:headEnd/>
            <a:tailEnd/>
          </a:ln>
        </p:spPr>
        <p:txBody>
          <a:bodyPr>
            <a:spAutoFit/>
          </a:bodyPr>
          <a:lstStyle/>
          <a:p>
            <a:r>
              <a:rPr lang="en-GB" sz="2400" b="1">
                <a:solidFill>
                  <a:srgbClr val="7030A0"/>
                </a:solidFill>
                <a:latin typeface="Calibri" pitchFamily="34" charset="0"/>
              </a:rPr>
              <a:t>Haiti </a:t>
            </a:r>
          </a:p>
        </p:txBody>
      </p:sp>
      <p:sp>
        <p:nvSpPr>
          <p:cNvPr id="5" name="TextBox 4"/>
          <p:cNvSpPr txBox="1">
            <a:spLocks noChangeArrowheads="1"/>
          </p:cNvSpPr>
          <p:nvPr/>
        </p:nvSpPr>
        <p:spPr bwMode="auto">
          <a:xfrm>
            <a:off x="2411413" y="6267450"/>
            <a:ext cx="5473700" cy="460375"/>
          </a:xfrm>
          <a:prstGeom prst="rect">
            <a:avLst/>
          </a:prstGeom>
          <a:noFill/>
          <a:ln w="9525">
            <a:noFill/>
            <a:miter lim="800000"/>
            <a:headEnd/>
            <a:tailEnd/>
          </a:ln>
        </p:spPr>
        <p:txBody>
          <a:bodyPr>
            <a:spAutoFit/>
          </a:bodyPr>
          <a:lstStyle/>
          <a:p>
            <a:r>
              <a:rPr lang="en-GB" sz="2400" b="1">
                <a:solidFill>
                  <a:srgbClr val="FF0000"/>
                </a:solidFill>
                <a:latin typeface="Calibri" pitchFamily="34" charset="0"/>
              </a:rPr>
              <a:t>Canada</a:t>
            </a:r>
          </a:p>
        </p:txBody>
      </p:sp>
      <p:sp>
        <p:nvSpPr>
          <p:cNvPr id="6" name="TextBox 5"/>
          <p:cNvSpPr txBox="1">
            <a:spLocks noChangeArrowheads="1"/>
          </p:cNvSpPr>
          <p:nvPr/>
        </p:nvSpPr>
        <p:spPr bwMode="auto">
          <a:xfrm>
            <a:off x="4405313" y="6286500"/>
            <a:ext cx="5473700" cy="461963"/>
          </a:xfrm>
          <a:prstGeom prst="rect">
            <a:avLst/>
          </a:prstGeom>
          <a:noFill/>
          <a:ln w="9525">
            <a:noFill/>
            <a:miter lim="800000"/>
            <a:headEnd/>
            <a:tailEnd/>
          </a:ln>
        </p:spPr>
        <p:txBody>
          <a:bodyPr>
            <a:spAutoFit/>
          </a:bodyPr>
          <a:lstStyle/>
          <a:p>
            <a:r>
              <a:rPr lang="en-GB" sz="2400" b="1">
                <a:solidFill>
                  <a:srgbClr val="00B050"/>
                </a:solidFill>
                <a:latin typeface="Calibri" pitchFamily="34" charset="0"/>
              </a:rPr>
              <a:t>Belgium</a:t>
            </a:r>
          </a:p>
        </p:txBody>
      </p:sp>
      <p:sp>
        <p:nvSpPr>
          <p:cNvPr id="7" name="TextBox 6"/>
          <p:cNvSpPr txBox="1">
            <a:spLocks noChangeArrowheads="1"/>
          </p:cNvSpPr>
          <p:nvPr/>
        </p:nvSpPr>
        <p:spPr bwMode="auto">
          <a:xfrm>
            <a:off x="6948488" y="6286500"/>
            <a:ext cx="5472112" cy="461963"/>
          </a:xfrm>
          <a:prstGeom prst="rect">
            <a:avLst/>
          </a:prstGeom>
          <a:noFill/>
          <a:ln w="9525">
            <a:noFill/>
            <a:miter lim="800000"/>
            <a:headEnd/>
            <a:tailEnd/>
          </a:ln>
        </p:spPr>
        <p:txBody>
          <a:bodyPr>
            <a:spAutoFit/>
          </a:bodyPr>
          <a:lstStyle/>
          <a:p>
            <a:r>
              <a:rPr lang="en-GB" sz="2400" b="1">
                <a:solidFill>
                  <a:srgbClr val="0070C0"/>
                </a:solidFill>
                <a:latin typeface="Calibri" pitchFamily="34" charset="0"/>
              </a:rPr>
              <a:t>Senegal</a:t>
            </a:r>
          </a:p>
        </p:txBody>
      </p:sp>
      <p:sp>
        <p:nvSpPr>
          <p:cNvPr id="23558" name="Rectangle 1"/>
          <p:cNvSpPr>
            <a:spLocks noChangeArrowheads="1"/>
          </p:cNvSpPr>
          <p:nvPr/>
        </p:nvSpPr>
        <p:spPr bwMode="auto">
          <a:xfrm>
            <a:off x="2922588" y="188913"/>
            <a:ext cx="3354387" cy="461962"/>
          </a:xfrm>
          <a:prstGeom prst="rect">
            <a:avLst/>
          </a:prstGeom>
          <a:noFill/>
          <a:ln w="9525">
            <a:noFill/>
            <a:miter lim="800000"/>
            <a:headEnd/>
            <a:tailEnd/>
          </a:ln>
        </p:spPr>
        <p:txBody>
          <a:bodyPr wrap="none">
            <a:spAutoFit/>
          </a:bodyPr>
          <a:lstStyle/>
          <a:p>
            <a:pPr algn="ctr"/>
            <a:r>
              <a:rPr lang="en-GB" sz="2400" b="1" u="sng">
                <a:latin typeface="Calibri" pitchFamily="34" charset="0"/>
              </a:rPr>
              <a:t>DICTIONARY CHALLENGE</a:t>
            </a:r>
          </a:p>
        </p:txBody>
      </p:sp>
      <p:pic>
        <p:nvPicPr>
          <p:cNvPr id="23559" name="Picture 2"/>
          <p:cNvPicPr>
            <a:picLocks noChangeAspect="1" noChangeArrowheads="1"/>
          </p:cNvPicPr>
          <p:nvPr/>
        </p:nvPicPr>
        <p:blipFill>
          <a:blip r:embed="rId3"/>
          <a:srcRect/>
          <a:stretch>
            <a:fillRect/>
          </a:stretch>
        </p:blipFill>
        <p:spPr bwMode="auto">
          <a:xfrm>
            <a:off x="319088" y="895350"/>
            <a:ext cx="8505825" cy="5067300"/>
          </a:xfrm>
          <a:prstGeom prst="rect">
            <a:avLst/>
          </a:prstGeom>
          <a:noFill/>
          <a:ln w="9525">
            <a:noFill/>
            <a:miter lim="800000"/>
            <a:headEnd/>
            <a:tailEnd/>
          </a:ln>
        </p:spPr>
      </p:pic>
      <p:sp>
        <p:nvSpPr>
          <p:cNvPr id="8" name="Up Arrow 7"/>
          <p:cNvSpPr/>
          <p:nvPr/>
        </p:nvSpPr>
        <p:spPr>
          <a:xfrm rot="1503383">
            <a:off x="1992313" y="3657600"/>
            <a:ext cx="46037" cy="297973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12" name="Up Arrow 11"/>
          <p:cNvSpPr/>
          <p:nvPr/>
        </p:nvSpPr>
        <p:spPr>
          <a:xfrm rot="19893110">
            <a:off x="2444750" y="2389188"/>
            <a:ext cx="182563" cy="4416425"/>
          </a:xfrm>
          <a:prstGeom prst="upArrow">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13" name="Up Arrow 12"/>
          <p:cNvSpPr/>
          <p:nvPr/>
        </p:nvSpPr>
        <p:spPr>
          <a:xfrm rot="20495447">
            <a:off x="5016500" y="2836863"/>
            <a:ext cx="179388" cy="3832225"/>
          </a:xfrm>
          <a:prstGeom prst="upArrow">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14" name="Up Arrow 13"/>
          <p:cNvSpPr/>
          <p:nvPr/>
        </p:nvSpPr>
        <p:spPr>
          <a:xfrm rot="18262481">
            <a:off x="5734050" y="2970213"/>
            <a:ext cx="184150" cy="4349750"/>
          </a:xfrm>
          <a:prstGeom prst="upArrow">
            <a:avLst/>
          </a:prstGeom>
          <a:solidFill>
            <a:srgbClr val="00B0F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a:p>
        </p:txBody>
      </p:sp>
      <p:sp>
        <p:nvSpPr>
          <p:cNvPr id="9" name="Rounded Rectangle 8"/>
          <p:cNvSpPr/>
          <p:nvPr/>
        </p:nvSpPr>
        <p:spPr>
          <a:xfrm>
            <a:off x="6767513" y="188913"/>
            <a:ext cx="2233612" cy="294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200" b="1" dirty="0" err="1"/>
              <a:t>Extn</a:t>
            </a:r>
            <a:r>
              <a:rPr lang="en-GB" sz="2200" b="1" dirty="0"/>
              <a:t>: Can you think of another French speaking country and make up your own puzzle?</a:t>
            </a:r>
            <a:endParaRPr lang="en-GB"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2" grpId="0" animBg="1"/>
      <p:bldP spid="13" grpId="0" animBg="1"/>
      <p:bldP spid="1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250825" y="333375"/>
            <a:ext cx="8569325" cy="5568950"/>
          </a:xfrm>
          <a:prstGeom prst="rect">
            <a:avLst/>
          </a:prstGeom>
          <a:noFill/>
          <a:ln w="9525">
            <a:noFill/>
            <a:miter lim="800000"/>
            <a:headEnd/>
            <a:tailEnd/>
          </a:ln>
        </p:spPr>
        <p:txBody>
          <a:bodyPr>
            <a:spAutoFit/>
          </a:bodyPr>
          <a:lstStyle/>
          <a:p>
            <a:r>
              <a:rPr lang="en-GB" sz="2400">
                <a:latin typeface="Calibri" pitchFamily="34" charset="0"/>
              </a:rPr>
              <a:t>At the end of the dictionary, there are lots of verb tables to help you form verbs correctly in different tenses. In order to use these correctly, you must first understand when each tense needs to be used:</a:t>
            </a:r>
          </a:p>
          <a:p>
            <a:endParaRPr lang="en-GB" sz="2400">
              <a:latin typeface="Calibri" pitchFamily="34" charset="0"/>
            </a:endParaRPr>
          </a:p>
          <a:p>
            <a:r>
              <a:rPr lang="en-GB" sz="2400" u="sng">
                <a:latin typeface="Calibri" pitchFamily="34" charset="0"/>
              </a:rPr>
              <a:t>The present</a:t>
            </a:r>
            <a:r>
              <a:rPr lang="en-GB" sz="2400">
                <a:latin typeface="Calibri" pitchFamily="34" charset="0"/>
              </a:rPr>
              <a:t> – (I) play</a:t>
            </a:r>
          </a:p>
          <a:p>
            <a:r>
              <a:rPr lang="en-GB" sz="2400" u="sng">
                <a:latin typeface="Calibri" pitchFamily="34" charset="0"/>
              </a:rPr>
              <a:t>The passe compose –</a:t>
            </a:r>
            <a:r>
              <a:rPr lang="en-GB" sz="2400">
                <a:latin typeface="Calibri" pitchFamily="34" charset="0"/>
              </a:rPr>
              <a:t> (I) played</a:t>
            </a:r>
          </a:p>
          <a:p>
            <a:r>
              <a:rPr lang="en-GB" sz="2400" u="sng">
                <a:latin typeface="Calibri" pitchFamily="34" charset="0"/>
              </a:rPr>
              <a:t>The imperfect</a:t>
            </a:r>
            <a:r>
              <a:rPr lang="en-GB" sz="2400">
                <a:latin typeface="Calibri" pitchFamily="34" charset="0"/>
              </a:rPr>
              <a:t> – (I) was playing</a:t>
            </a:r>
          </a:p>
          <a:p>
            <a:r>
              <a:rPr lang="en-GB" sz="2400" u="sng">
                <a:latin typeface="Calibri" pitchFamily="34" charset="0"/>
              </a:rPr>
              <a:t>The future</a:t>
            </a:r>
            <a:r>
              <a:rPr lang="en-GB" sz="2400">
                <a:latin typeface="Calibri" pitchFamily="34" charset="0"/>
              </a:rPr>
              <a:t> – (I) will play</a:t>
            </a:r>
          </a:p>
          <a:p>
            <a:r>
              <a:rPr lang="en-GB" sz="2400">
                <a:latin typeface="Calibri" pitchFamily="34" charset="0"/>
              </a:rPr>
              <a:t>   </a:t>
            </a:r>
          </a:p>
          <a:p>
            <a:r>
              <a:rPr lang="en-GB" sz="2400">
                <a:latin typeface="Calibri" pitchFamily="34" charset="0"/>
              </a:rPr>
              <a:t>When you find the verb you need to use in the french pages of the dictionary, it will be in the infinitive; this means that it will mean </a:t>
            </a:r>
            <a:r>
              <a:rPr lang="en-GB" sz="2400" b="1">
                <a:latin typeface="Calibri" pitchFamily="34" charset="0"/>
              </a:rPr>
              <a:t>to</a:t>
            </a:r>
            <a:r>
              <a:rPr lang="en-GB" sz="2400">
                <a:latin typeface="Calibri" pitchFamily="34" charset="0"/>
              </a:rPr>
              <a:t> do something (eg parler = </a:t>
            </a:r>
            <a:r>
              <a:rPr lang="en-GB" sz="2400" b="1">
                <a:latin typeface="Calibri" pitchFamily="34" charset="0"/>
              </a:rPr>
              <a:t>to talk</a:t>
            </a:r>
            <a:r>
              <a:rPr lang="en-GB" sz="2400">
                <a:latin typeface="Calibri" pitchFamily="34" charset="0"/>
              </a:rPr>
              <a:t>/ écouter = </a:t>
            </a:r>
            <a:r>
              <a:rPr lang="en-GB" sz="2400" b="1">
                <a:latin typeface="Calibri" pitchFamily="34" charset="0"/>
              </a:rPr>
              <a:t>to listen</a:t>
            </a:r>
            <a:r>
              <a:rPr lang="en-GB" sz="2400">
                <a:latin typeface="Calibri" pitchFamily="34" charset="0"/>
              </a:rPr>
              <a:t>), and so you will probably need to form it into one of the tenses above. </a:t>
            </a:r>
          </a:p>
          <a:p>
            <a:r>
              <a:rPr lang="en-GB" sz="2400">
                <a:latin typeface="Calibri"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95288" y="260350"/>
            <a:ext cx="8353425" cy="3048000"/>
          </a:xfrm>
          <a:prstGeom prst="rect">
            <a:avLst/>
          </a:prstGeom>
          <a:noFill/>
          <a:ln w="9525">
            <a:noFill/>
            <a:miter lim="800000"/>
            <a:headEnd/>
            <a:tailEnd/>
          </a:ln>
        </p:spPr>
        <p:txBody>
          <a:bodyPr>
            <a:spAutoFit/>
          </a:bodyPr>
          <a:lstStyle/>
          <a:p>
            <a:r>
              <a:rPr lang="en-GB" sz="2400">
                <a:latin typeface="Calibri" pitchFamily="34" charset="0"/>
              </a:rPr>
              <a:t>Firstly, you need to find the infinitive of the verb you want to conjugate (form) in the FRENCH-ENGLISH side of the dictionary (this means you might need to look up the verb in the English-Spanish side, and then again in the Spanish-English side!). Next to the verb there will be a number. This number refers to the verbs in the tables </a:t>
            </a:r>
          </a:p>
          <a:p>
            <a:endParaRPr lang="en-GB" sz="2400">
              <a:latin typeface="Calibri" pitchFamily="34" charset="0"/>
            </a:endParaRPr>
          </a:p>
          <a:p>
            <a:r>
              <a:rPr lang="en-GB" sz="2400">
                <a:latin typeface="Calibri" pitchFamily="34" charset="0"/>
              </a:rPr>
              <a:t>Eg. Envoyer VERB [34]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179388" y="2363788"/>
            <a:ext cx="8856662" cy="4308475"/>
          </a:xfrm>
          <a:prstGeom prst="rect">
            <a:avLst/>
          </a:prstGeom>
          <a:noFill/>
          <a:ln w="9525">
            <a:noFill/>
            <a:miter lim="800000"/>
            <a:headEnd/>
            <a:tailEnd/>
          </a:ln>
        </p:spPr>
        <p:txBody>
          <a:bodyPr>
            <a:spAutoFit/>
          </a:bodyPr>
          <a:lstStyle/>
          <a:p>
            <a:r>
              <a:rPr lang="en-GB" sz="2400">
                <a:latin typeface="Calibri" pitchFamily="34" charset="0"/>
              </a:rPr>
              <a:t>Now find the French for the following: (REMEMBER to make sure that you choose the correct ‘person’ </a:t>
            </a:r>
          </a:p>
          <a:p>
            <a:endParaRPr lang="en-GB" sz="1000">
              <a:latin typeface="Calibri" pitchFamily="34" charset="0"/>
            </a:endParaRPr>
          </a:p>
          <a:p>
            <a:r>
              <a:rPr lang="en-GB" sz="2400">
                <a:latin typeface="Calibri" pitchFamily="34" charset="0"/>
              </a:rPr>
              <a:t>31) I go out = je sors</a:t>
            </a:r>
          </a:p>
          <a:p>
            <a:r>
              <a:rPr lang="en-GB" sz="2400">
                <a:latin typeface="Calibri" pitchFamily="34" charset="0"/>
              </a:rPr>
              <a:t>31) he says _____________ </a:t>
            </a:r>
          </a:p>
          <a:p>
            <a:r>
              <a:rPr lang="en-GB" sz="2400">
                <a:latin typeface="Calibri" pitchFamily="34" charset="0"/>
              </a:rPr>
              <a:t>32) you want	_________________</a:t>
            </a:r>
          </a:p>
          <a:p>
            <a:r>
              <a:rPr lang="en-GB" sz="2400">
                <a:latin typeface="Calibri" pitchFamily="34" charset="0"/>
              </a:rPr>
              <a:t>33) He takes_________________</a:t>
            </a:r>
          </a:p>
          <a:p>
            <a:r>
              <a:rPr lang="en-GB" sz="2400">
                <a:latin typeface="Calibri" pitchFamily="34" charset="0"/>
              </a:rPr>
              <a:t>34) We give	_________________</a:t>
            </a:r>
          </a:p>
          <a:p>
            <a:r>
              <a:rPr lang="en-GB" sz="2400">
                <a:latin typeface="Calibri" pitchFamily="34" charset="0"/>
              </a:rPr>
              <a:t>35) We do	_________________</a:t>
            </a:r>
          </a:p>
          <a:p>
            <a:r>
              <a:rPr lang="en-GB" sz="2400">
                <a:latin typeface="Calibri" pitchFamily="34" charset="0"/>
              </a:rPr>
              <a:t>36) They finish	_________________</a:t>
            </a:r>
          </a:p>
          <a:p>
            <a:r>
              <a:rPr lang="en-GB" sz="2400">
                <a:latin typeface="Calibri" pitchFamily="34" charset="0"/>
              </a:rPr>
              <a:t>37) You throw	_________________</a:t>
            </a:r>
          </a:p>
          <a:p>
            <a:r>
              <a:rPr lang="en-GB" sz="2400">
                <a:latin typeface="Calibri" pitchFamily="34" charset="0"/>
              </a:rPr>
              <a:t>38) They see 	_________________ </a:t>
            </a:r>
          </a:p>
        </p:txBody>
      </p:sp>
      <p:sp>
        <p:nvSpPr>
          <p:cNvPr id="27650" name="Rectangle 3"/>
          <p:cNvSpPr>
            <a:spLocks noChangeArrowheads="1"/>
          </p:cNvSpPr>
          <p:nvPr/>
        </p:nvSpPr>
        <p:spPr bwMode="auto">
          <a:xfrm>
            <a:off x="1187450" y="115888"/>
            <a:ext cx="5808663" cy="2247900"/>
          </a:xfrm>
          <a:prstGeom prst="rect">
            <a:avLst/>
          </a:prstGeom>
          <a:solidFill>
            <a:schemeClr val="accent2"/>
          </a:solidFill>
          <a:ln w="28575">
            <a:solidFill>
              <a:schemeClr val="tx1"/>
            </a:solidFill>
            <a:miter lim="800000"/>
            <a:headEnd/>
            <a:tailEnd/>
          </a:ln>
        </p:spPr>
        <p:txBody>
          <a:bodyPr>
            <a:spAutoFit/>
          </a:bodyPr>
          <a:lstStyle/>
          <a:p>
            <a:r>
              <a:rPr lang="en-GB" sz="2000" b="1" u="sng">
                <a:solidFill>
                  <a:schemeClr val="bg1"/>
                </a:solidFill>
                <a:latin typeface="Calibri" pitchFamily="34" charset="0"/>
              </a:rPr>
              <a:t>Subject pronouns</a:t>
            </a:r>
          </a:p>
          <a:p>
            <a:r>
              <a:rPr lang="en-GB" sz="2000">
                <a:solidFill>
                  <a:schemeClr val="bg1"/>
                </a:solidFill>
                <a:latin typeface="Calibri" pitchFamily="34" charset="0"/>
              </a:rPr>
              <a:t>je			I</a:t>
            </a:r>
          </a:p>
          <a:p>
            <a:r>
              <a:rPr lang="en-GB" sz="2000">
                <a:solidFill>
                  <a:schemeClr val="bg1"/>
                </a:solidFill>
                <a:latin typeface="Calibri" pitchFamily="34" charset="0"/>
              </a:rPr>
              <a:t>Tu			you</a:t>
            </a:r>
          </a:p>
          <a:p>
            <a:r>
              <a:rPr lang="en-GB" sz="2000">
                <a:solidFill>
                  <a:schemeClr val="bg1"/>
                </a:solidFill>
                <a:latin typeface="Calibri" pitchFamily="34" charset="0"/>
              </a:rPr>
              <a:t>Il/elle			he/she</a:t>
            </a:r>
          </a:p>
          <a:p>
            <a:r>
              <a:rPr lang="en-GB" sz="2000">
                <a:solidFill>
                  <a:schemeClr val="bg1"/>
                </a:solidFill>
                <a:latin typeface="Calibri" pitchFamily="34" charset="0"/>
              </a:rPr>
              <a:t>Nous			we</a:t>
            </a:r>
          </a:p>
          <a:p>
            <a:r>
              <a:rPr lang="en-GB" sz="2000">
                <a:solidFill>
                  <a:schemeClr val="bg1"/>
                </a:solidFill>
                <a:latin typeface="Calibri" pitchFamily="34" charset="0"/>
              </a:rPr>
              <a:t>Vous 			you all/you polite</a:t>
            </a:r>
          </a:p>
          <a:p>
            <a:r>
              <a:rPr lang="en-GB" sz="2000">
                <a:solidFill>
                  <a:schemeClr val="bg1"/>
                </a:solidFill>
                <a:latin typeface="Calibri" pitchFamily="34" charset="0"/>
              </a:rPr>
              <a:t>Ils/elles			they</a:t>
            </a:r>
          </a:p>
        </p:txBody>
      </p:sp>
      <p:sp>
        <p:nvSpPr>
          <p:cNvPr id="5" name="TextBox 4"/>
          <p:cNvSpPr txBox="1">
            <a:spLocks noChangeArrowheads="1"/>
          </p:cNvSpPr>
          <p:nvPr/>
        </p:nvSpPr>
        <p:spPr bwMode="auto">
          <a:xfrm>
            <a:off x="1931988" y="3592513"/>
            <a:ext cx="4319587"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il dit</a:t>
            </a:r>
          </a:p>
        </p:txBody>
      </p:sp>
      <p:sp>
        <p:nvSpPr>
          <p:cNvPr id="6" name="TextBox 5"/>
          <p:cNvSpPr txBox="1">
            <a:spLocks noChangeArrowheads="1"/>
          </p:cNvSpPr>
          <p:nvPr/>
        </p:nvSpPr>
        <p:spPr bwMode="auto">
          <a:xfrm>
            <a:off x="2176463" y="3952875"/>
            <a:ext cx="3744912" cy="460375"/>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Tu veux</a:t>
            </a:r>
          </a:p>
        </p:txBody>
      </p:sp>
      <p:sp>
        <p:nvSpPr>
          <p:cNvPr id="7" name="TextBox 6"/>
          <p:cNvSpPr txBox="1">
            <a:spLocks noChangeArrowheads="1"/>
          </p:cNvSpPr>
          <p:nvPr/>
        </p:nvSpPr>
        <p:spPr bwMode="auto">
          <a:xfrm>
            <a:off x="1828800" y="4286250"/>
            <a:ext cx="2952750"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Il prend</a:t>
            </a:r>
          </a:p>
        </p:txBody>
      </p:sp>
      <p:sp>
        <p:nvSpPr>
          <p:cNvPr id="8" name="TextBox 7"/>
          <p:cNvSpPr txBox="1">
            <a:spLocks noChangeArrowheads="1"/>
          </p:cNvSpPr>
          <p:nvPr/>
        </p:nvSpPr>
        <p:spPr bwMode="auto">
          <a:xfrm>
            <a:off x="1878013" y="4652963"/>
            <a:ext cx="4427537"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Nous donnons</a:t>
            </a:r>
          </a:p>
        </p:txBody>
      </p:sp>
      <p:sp>
        <p:nvSpPr>
          <p:cNvPr id="9" name="TextBox 8"/>
          <p:cNvSpPr txBox="1">
            <a:spLocks noChangeArrowheads="1"/>
          </p:cNvSpPr>
          <p:nvPr/>
        </p:nvSpPr>
        <p:spPr bwMode="auto">
          <a:xfrm>
            <a:off x="1931988" y="5084763"/>
            <a:ext cx="3924300"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Nous faisons</a:t>
            </a:r>
          </a:p>
        </p:txBody>
      </p:sp>
      <p:sp>
        <p:nvSpPr>
          <p:cNvPr id="10" name="TextBox 9"/>
          <p:cNvSpPr txBox="1">
            <a:spLocks noChangeArrowheads="1"/>
          </p:cNvSpPr>
          <p:nvPr/>
        </p:nvSpPr>
        <p:spPr bwMode="auto">
          <a:xfrm>
            <a:off x="2195513" y="5414963"/>
            <a:ext cx="2771775"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Ils terminent</a:t>
            </a:r>
          </a:p>
        </p:txBody>
      </p:sp>
      <p:sp>
        <p:nvSpPr>
          <p:cNvPr id="11" name="TextBox 10"/>
          <p:cNvSpPr txBox="1">
            <a:spLocks noChangeArrowheads="1"/>
          </p:cNvSpPr>
          <p:nvPr/>
        </p:nvSpPr>
        <p:spPr bwMode="auto">
          <a:xfrm>
            <a:off x="2176463" y="5775325"/>
            <a:ext cx="2771775"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Tu jettes</a:t>
            </a:r>
          </a:p>
        </p:txBody>
      </p:sp>
      <p:sp>
        <p:nvSpPr>
          <p:cNvPr id="12" name="TextBox 11"/>
          <p:cNvSpPr txBox="1">
            <a:spLocks noChangeArrowheads="1"/>
          </p:cNvSpPr>
          <p:nvPr/>
        </p:nvSpPr>
        <p:spPr bwMode="auto">
          <a:xfrm>
            <a:off x="2176463" y="6134100"/>
            <a:ext cx="2773362"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Ils voient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Sam\Downloads\photo (27).JPG"/>
          <p:cNvPicPr>
            <a:picLocks noChangeAspect="1" noChangeArrowheads="1"/>
          </p:cNvPicPr>
          <p:nvPr/>
        </p:nvPicPr>
        <p:blipFill>
          <a:blip r:embed="rId2"/>
          <a:srcRect l="3448" t="7356" r="2412" b="7587"/>
          <a:stretch>
            <a:fillRect/>
          </a:stretch>
        </p:blipFill>
        <p:spPr bwMode="auto">
          <a:xfrm>
            <a:off x="315913" y="504825"/>
            <a:ext cx="8607425"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250825" y="404813"/>
            <a:ext cx="8497888" cy="2308225"/>
          </a:xfrm>
          <a:prstGeom prst="rect">
            <a:avLst/>
          </a:prstGeom>
          <a:noFill/>
          <a:ln w="9525">
            <a:noFill/>
            <a:miter lim="800000"/>
            <a:headEnd/>
            <a:tailEnd/>
          </a:ln>
        </p:spPr>
        <p:txBody>
          <a:bodyPr>
            <a:spAutoFit/>
          </a:bodyPr>
          <a:lstStyle/>
          <a:p>
            <a:r>
              <a:rPr lang="en-GB" sz="2400" b="1" u="sng">
                <a:latin typeface="Calibri" pitchFamily="34" charset="0"/>
              </a:rPr>
              <a:t>Nouns</a:t>
            </a:r>
            <a:endParaRPr lang="en-GB" sz="2400">
              <a:latin typeface="Calibri" pitchFamily="34" charset="0"/>
            </a:endParaRPr>
          </a:p>
          <a:p>
            <a:r>
              <a:rPr lang="en-GB" sz="2400">
                <a:latin typeface="Calibri" pitchFamily="34" charset="0"/>
              </a:rPr>
              <a:t>You will always need to know whether a noun (ie. a thing… like table/ door/ chocolate) is masculine or feminine.  In the Collins dictionary we use in class, masculine nouns always have </a:t>
            </a:r>
            <a:r>
              <a:rPr lang="en-GB" sz="2400" i="1">
                <a:latin typeface="Calibri" pitchFamily="34" charset="0"/>
              </a:rPr>
              <a:t>nm</a:t>
            </a:r>
            <a:r>
              <a:rPr lang="en-GB" sz="2400">
                <a:latin typeface="Calibri" pitchFamily="34" charset="0"/>
              </a:rPr>
              <a:t> (noun, masculine) after them and feminine nouns always have </a:t>
            </a:r>
            <a:r>
              <a:rPr lang="en-GB" sz="2400" i="1">
                <a:latin typeface="Calibri" pitchFamily="34" charset="0"/>
              </a:rPr>
              <a:t>nf</a:t>
            </a:r>
            <a:r>
              <a:rPr lang="en-GB" sz="2400">
                <a:latin typeface="Calibri" pitchFamily="34" charset="0"/>
              </a:rPr>
              <a:t> (noun feminine) after them.</a:t>
            </a:r>
          </a:p>
        </p:txBody>
      </p:sp>
      <p:pic>
        <p:nvPicPr>
          <p:cNvPr id="15362" name="Picture 2" descr="C:\Users\Sam\Downloads\photo (24).JPG"/>
          <p:cNvPicPr>
            <a:picLocks noChangeAspect="1" noChangeArrowheads="1"/>
          </p:cNvPicPr>
          <p:nvPr/>
        </p:nvPicPr>
        <p:blipFill>
          <a:blip r:embed="rId2"/>
          <a:srcRect l="30321" t="22101" r="14577" b="9093"/>
          <a:stretch>
            <a:fillRect/>
          </a:stretch>
        </p:blipFill>
        <p:spPr bwMode="auto">
          <a:xfrm>
            <a:off x="2595563" y="2852738"/>
            <a:ext cx="3952875" cy="370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250825" y="2636838"/>
            <a:ext cx="2736850" cy="3416300"/>
          </a:xfrm>
          <a:prstGeom prst="rect">
            <a:avLst/>
          </a:prstGeom>
          <a:noFill/>
          <a:ln w="9525">
            <a:noFill/>
            <a:miter lim="800000"/>
            <a:headEnd/>
            <a:tailEnd/>
          </a:ln>
        </p:spPr>
        <p:txBody>
          <a:bodyPr>
            <a:spAutoFit/>
          </a:bodyPr>
          <a:lstStyle/>
          <a:p>
            <a:pPr>
              <a:lnSpc>
                <a:spcPct val="150000"/>
              </a:lnSpc>
            </a:pPr>
            <a:r>
              <a:rPr lang="en-GB" sz="2400">
                <a:latin typeface="Calibri" pitchFamily="34" charset="0"/>
              </a:rPr>
              <a:t>1) finger</a:t>
            </a:r>
          </a:p>
          <a:p>
            <a:pPr>
              <a:lnSpc>
                <a:spcPct val="150000"/>
              </a:lnSpc>
            </a:pPr>
            <a:r>
              <a:rPr lang="en-GB" sz="2400">
                <a:latin typeface="Calibri" pitchFamily="34" charset="0"/>
              </a:rPr>
              <a:t>2) peach</a:t>
            </a:r>
          </a:p>
          <a:p>
            <a:pPr>
              <a:lnSpc>
                <a:spcPct val="150000"/>
              </a:lnSpc>
            </a:pPr>
            <a:r>
              <a:rPr lang="en-GB" sz="2400">
                <a:latin typeface="Calibri" pitchFamily="34" charset="0"/>
              </a:rPr>
              <a:t>3) stress</a:t>
            </a:r>
          </a:p>
          <a:p>
            <a:pPr>
              <a:lnSpc>
                <a:spcPct val="150000"/>
              </a:lnSpc>
            </a:pPr>
            <a:r>
              <a:rPr lang="en-GB" sz="2400">
                <a:latin typeface="Calibri" pitchFamily="34" charset="0"/>
              </a:rPr>
              <a:t>4) test</a:t>
            </a:r>
          </a:p>
          <a:p>
            <a:pPr>
              <a:lnSpc>
                <a:spcPct val="150000"/>
              </a:lnSpc>
            </a:pPr>
            <a:r>
              <a:rPr lang="en-GB" sz="2400">
                <a:latin typeface="Calibri" pitchFamily="34" charset="0"/>
              </a:rPr>
              <a:t>5) direction</a:t>
            </a:r>
          </a:p>
          <a:p>
            <a:pPr>
              <a:lnSpc>
                <a:spcPct val="150000"/>
              </a:lnSpc>
            </a:pPr>
            <a:r>
              <a:rPr lang="en-GB" sz="2400">
                <a:latin typeface="Calibri" pitchFamily="34" charset="0"/>
              </a:rPr>
              <a:t>6) coffee</a:t>
            </a:r>
          </a:p>
        </p:txBody>
      </p:sp>
      <p:sp>
        <p:nvSpPr>
          <p:cNvPr id="16386" name="Rectangle 6"/>
          <p:cNvSpPr>
            <a:spLocks noChangeArrowheads="1"/>
          </p:cNvSpPr>
          <p:nvPr/>
        </p:nvSpPr>
        <p:spPr bwMode="auto">
          <a:xfrm>
            <a:off x="4427538" y="2662238"/>
            <a:ext cx="4572000" cy="3416300"/>
          </a:xfrm>
          <a:prstGeom prst="rect">
            <a:avLst/>
          </a:prstGeom>
          <a:noFill/>
          <a:ln w="9525">
            <a:noFill/>
            <a:miter lim="800000"/>
            <a:headEnd/>
            <a:tailEnd/>
          </a:ln>
        </p:spPr>
        <p:txBody>
          <a:bodyPr>
            <a:spAutoFit/>
          </a:bodyPr>
          <a:lstStyle/>
          <a:p>
            <a:pPr>
              <a:lnSpc>
                <a:spcPct val="150000"/>
              </a:lnSpc>
            </a:pPr>
            <a:r>
              <a:rPr lang="en-GB" sz="2400">
                <a:latin typeface="Calibri" pitchFamily="34" charset="0"/>
              </a:rPr>
              <a:t>7) apple</a:t>
            </a:r>
          </a:p>
          <a:p>
            <a:pPr>
              <a:lnSpc>
                <a:spcPct val="150000"/>
              </a:lnSpc>
            </a:pPr>
            <a:r>
              <a:rPr lang="en-GB" sz="2400">
                <a:latin typeface="Calibri" pitchFamily="34" charset="0"/>
              </a:rPr>
              <a:t>8) food</a:t>
            </a:r>
          </a:p>
          <a:p>
            <a:pPr>
              <a:lnSpc>
                <a:spcPct val="150000"/>
              </a:lnSpc>
            </a:pPr>
            <a:r>
              <a:rPr lang="en-GB" sz="2400">
                <a:latin typeface="Calibri" pitchFamily="34" charset="0"/>
              </a:rPr>
              <a:t>9) picnic</a:t>
            </a:r>
          </a:p>
          <a:p>
            <a:pPr>
              <a:lnSpc>
                <a:spcPct val="150000"/>
              </a:lnSpc>
            </a:pPr>
            <a:r>
              <a:rPr lang="en-GB" sz="2400">
                <a:latin typeface="Calibri" pitchFamily="34" charset="0"/>
              </a:rPr>
              <a:t>10) fly</a:t>
            </a:r>
          </a:p>
          <a:p>
            <a:pPr>
              <a:lnSpc>
                <a:spcPct val="150000"/>
              </a:lnSpc>
            </a:pPr>
            <a:r>
              <a:rPr lang="en-GB" sz="2400">
                <a:latin typeface="Calibri" pitchFamily="34" charset="0"/>
              </a:rPr>
              <a:t>11) clock</a:t>
            </a:r>
          </a:p>
          <a:p>
            <a:pPr>
              <a:lnSpc>
                <a:spcPct val="150000"/>
              </a:lnSpc>
            </a:pPr>
            <a:r>
              <a:rPr lang="en-GB" sz="2400">
                <a:latin typeface="Calibri" pitchFamily="34" charset="0"/>
              </a:rPr>
              <a:t>12) mouse </a:t>
            </a:r>
          </a:p>
        </p:txBody>
      </p:sp>
      <p:sp>
        <p:nvSpPr>
          <p:cNvPr id="8" name="TextBox 7"/>
          <p:cNvSpPr txBox="1">
            <a:spLocks noChangeArrowheads="1"/>
          </p:cNvSpPr>
          <p:nvPr/>
        </p:nvSpPr>
        <p:spPr bwMode="auto">
          <a:xfrm>
            <a:off x="1403350" y="2751138"/>
            <a:ext cx="2376488"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(le) doigt- masc</a:t>
            </a:r>
          </a:p>
        </p:txBody>
      </p:sp>
      <p:sp>
        <p:nvSpPr>
          <p:cNvPr id="9" name="TextBox 8"/>
          <p:cNvSpPr txBox="1">
            <a:spLocks noChangeArrowheads="1"/>
          </p:cNvSpPr>
          <p:nvPr/>
        </p:nvSpPr>
        <p:spPr bwMode="auto">
          <a:xfrm>
            <a:off x="1547813" y="3327400"/>
            <a:ext cx="3240087"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(la) pêche - fem</a:t>
            </a:r>
          </a:p>
        </p:txBody>
      </p:sp>
      <p:sp>
        <p:nvSpPr>
          <p:cNvPr id="10" name="TextBox 9"/>
          <p:cNvSpPr txBox="1">
            <a:spLocks noChangeArrowheads="1"/>
          </p:cNvSpPr>
          <p:nvPr/>
        </p:nvSpPr>
        <p:spPr bwMode="auto">
          <a:xfrm>
            <a:off x="1476375" y="3879850"/>
            <a:ext cx="2374900"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(le) stress - masc</a:t>
            </a:r>
          </a:p>
        </p:txBody>
      </p:sp>
      <p:sp>
        <p:nvSpPr>
          <p:cNvPr id="11" name="TextBox 10"/>
          <p:cNvSpPr txBox="1">
            <a:spLocks noChangeArrowheads="1"/>
          </p:cNvSpPr>
          <p:nvPr/>
        </p:nvSpPr>
        <p:spPr bwMode="auto">
          <a:xfrm>
            <a:off x="1403350" y="4437063"/>
            <a:ext cx="3168650"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 interrogation - fem</a:t>
            </a:r>
          </a:p>
        </p:txBody>
      </p:sp>
      <p:sp>
        <p:nvSpPr>
          <p:cNvPr id="12" name="TextBox 11"/>
          <p:cNvSpPr txBox="1">
            <a:spLocks noChangeArrowheads="1"/>
          </p:cNvSpPr>
          <p:nvPr/>
        </p:nvSpPr>
        <p:spPr bwMode="auto">
          <a:xfrm>
            <a:off x="1800225" y="5013325"/>
            <a:ext cx="2771775"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(la) direction - fem</a:t>
            </a:r>
          </a:p>
        </p:txBody>
      </p:sp>
      <p:sp>
        <p:nvSpPr>
          <p:cNvPr id="13" name="TextBox 12"/>
          <p:cNvSpPr txBox="1">
            <a:spLocks noChangeArrowheads="1"/>
          </p:cNvSpPr>
          <p:nvPr/>
        </p:nvSpPr>
        <p:spPr bwMode="auto">
          <a:xfrm>
            <a:off x="1476375" y="5553075"/>
            <a:ext cx="2374900"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(le) café - masc</a:t>
            </a:r>
          </a:p>
        </p:txBody>
      </p:sp>
      <p:sp>
        <p:nvSpPr>
          <p:cNvPr id="14" name="TextBox 13"/>
          <p:cNvSpPr txBox="1">
            <a:spLocks noChangeArrowheads="1"/>
          </p:cNvSpPr>
          <p:nvPr/>
        </p:nvSpPr>
        <p:spPr bwMode="auto">
          <a:xfrm>
            <a:off x="5710238" y="2751138"/>
            <a:ext cx="3289300"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(la) pomme - fem</a:t>
            </a:r>
          </a:p>
        </p:txBody>
      </p:sp>
      <p:sp>
        <p:nvSpPr>
          <p:cNvPr id="15" name="TextBox 14"/>
          <p:cNvSpPr txBox="1">
            <a:spLocks noChangeArrowheads="1"/>
          </p:cNvSpPr>
          <p:nvPr/>
        </p:nvSpPr>
        <p:spPr bwMode="auto">
          <a:xfrm>
            <a:off x="5783263" y="3306763"/>
            <a:ext cx="3240087"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(la) nourriture - fem</a:t>
            </a:r>
          </a:p>
        </p:txBody>
      </p:sp>
      <p:sp>
        <p:nvSpPr>
          <p:cNvPr id="16" name="TextBox 15"/>
          <p:cNvSpPr txBox="1">
            <a:spLocks noChangeArrowheads="1"/>
          </p:cNvSpPr>
          <p:nvPr/>
        </p:nvSpPr>
        <p:spPr bwMode="auto">
          <a:xfrm>
            <a:off x="5710238" y="3859213"/>
            <a:ext cx="3614737"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(le) pique-nique - masc</a:t>
            </a:r>
          </a:p>
        </p:txBody>
      </p:sp>
      <p:sp>
        <p:nvSpPr>
          <p:cNvPr id="17" name="TextBox 16"/>
          <p:cNvSpPr txBox="1">
            <a:spLocks noChangeArrowheads="1"/>
          </p:cNvSpPr>
          <p:nvPr/>
        </p:nvSpPr>
        <p:spPr bwMode="auto">
          <a:xfrm>
            <a:off x="5854700" y="4416425"/>
            <a:ext cx="2952750"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(la) mouche - fem</a:t>
            </a:r>
          </a:p>
        </p:txBody>
      </p:sp>
      <p:sp>
        <p:nvSpPr>
          <p:cNvPr id="18" name="TextBox 17"/>
          <p:cNvSpPr txBox="1">
            <a:spLocks noChangeArrowheads="1"/>
          </p:cNvSpPr>
          <p:nvPr/>
        </p:nvSpPr>
        <p:spPr bwMode="auto">
          <a:xfrm>
            <a:off x="6034088" y="4992688"/>
            <a:ext cx="2773362"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 horloge - fem</a:t>
            </a:r>
          </a:p>
        </p:txBody>
      </p:sp>
      <p:sp>
        <p:nvSpPr>
          <p:cNvPr id="19" name="TextBox 18"/>
          <p:cNvSpPr txBox="1">
            <a:spLocks noChangeArrowheads="1"/>
          </p:cNvSpPr>
          <p:nvPr/>
        </p:nvSpPr>
        <p:spPr bwMode="auto">
          <a:xfrm>
            <a:off x="5940425" y="5532438"/>
            <a:ext cx="2376488"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(la) souris – fem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8" y="188913"/>
            <a:ext cx="8424862" cy="3816350"/>
          </a:xfrm>
          <a:prstGeom prst="rect">
            <a:avLst/>
          </a:prstGeom>
          <a:noFill/>
          <a:ln w="9525">
            <a:noFill/>
            <a:miter lim="800000"/>
            <a:headEnd/>
            <a:tailEnd/>
          </a:ln>
        </p:spPr>
        <p:txBody>
          <a:bodyPr>
            <a:spAutoFit/>
          </a:bodyPr>
          <a:lstStyle/>
          <a:p>
            <a:r>
              <a:rPr lang="en-GB" sz="2200" b="1" u="sng">
                <a:latin typeface="Calibri" pitchFamily="34" charset="0"/>
              </a:rPr>
              <a:t>Irregular plural nouns</a:t>
            </a:r>
            <a:endParaRPr lang="en-GB" sz="2200">
              <a:latin typeface="Calibri" pitchFamily="34" charset="0"/>
            </a:endParaRPr>
          </a:p>
          <a:p>
            <a:r>
              <a:rPr lang="en-GB" sz="2200">
                <a:latin typeface="Calibri" pitchFamily="34" charset="0"/>
              </a:rPr>
              <a:t>Sometimes you will need to know the plural form of a noun, for example if you want to talk about </a:t>
            </a:r>
            <a:r>
              <a:rPr lang="en-GB" sz="2200" b="1" u="sng">
                <a:latin typeface="Calibri" pitchFamily="34" charset="0"/>
              </a:rPr>
              <a:t>pencils</a:t>
            </a:r>
            <a:r>
              <a:rPr lang="en-GB" sz="2200" b="1">
                <a:latin typeface="Calibri" pitchFamily="34" charset="0"/>
              </a:rPr>
              <a:t> </a:t>
            </a:r>
            <a:r>
              <a:rPr lang="en-GB" sz="2200">
                <a:latin typeface="Calibri" pitchFamily="34" charset="0"/>
              </a:rPr>
              <a:t> (instead of just one pencil). </a:t>
            </a:r>
          </a:p>
          <a:p>
            <a:endParaRPr lang="en-GB" sz="2200">
              <a:latin typeface="Calibri" pitchFamily="34" charset="0"/>
            </a:endParaRPr>
          </a:p>
          <a:p>
            <a:r>
              <a:rPr lang="en-GB" sz="2200">
                <a:latin typeface="Calibri" pitchFamily="34" charset="0"/>
              </a:rPr>
              <a:t>Most plural nouns follow a set pattern (add s/) but some are irregular. If a plural noun is irregular, the dictionary will tell you what the plural form is.</a:t>
            </a:r>
          </a:p>
          <a:p>
            <a:endParaRPr lang="en-GB" sz="2200">
              <a:latin typeface="Calibri" pitchFamily="34" charset="0"/>
            </a:endParaRPr>
          </a:p>
          <a:p>
            <a:r>
              <a:rPr lang="en-GB" sz="2200">
                <a:latin typeface="Calibri" pitchFamily="34" charset="0"/>
              </a:rPr>
              <a:t>You will need start by looking for the singular version of the noun, eg. pencil NOT the plural version. Next to the singular option, will be the plural option (pl) in brackets.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Sam\Downloads\photo (26).JPG"/>
          <p:cNvPicPr>
            <a:picLocks noChangeAspect="1" noChangeArrowheads="1"/>
          </p:cNvPicPr>
          <p:nvPr/>
        </p:nvPicPr>
        <p:blipFill>
          <a:blip r:embed="rId2"/>
          <a:srcRect l="5113" t="37500" r="5208" b="24538"/>
          <a:stretch>
            <a:fillRect/>
          </a:stretch>
        </p:blipFill>
        <p:spPr bwMode="auto">
          <a:xfrm>
            <a:off x="615950" y="322263"/>
            <a:ext cx="8199438" cy="2601912"/>
          </a:xfrm>
          <a:prstGeom prst="rect">
            <a:avLst/>
          </a:prstGeom>
          <a:noFill/>
          <a:ln w="9525">
            <a:noFill/>
            <a:miter lim="800000"/>
            <a:headEnd/>
            <a:tailEnd/>
          </a:ln>
        </p:spPr>
      </p:pic>
      <p:sp>
        <p:nvSpPr>
          <p:cNvPr id="18434" name="Rectangle 1"/>
          <p:cNvSpPr>
            <a:spLocks noChangeArrowheads="1"/>
          </p:cNvSpPr>
          <p:nvPr/>
        </p:nvSpPr>
        <p:spPr bwMode="auto">
          <a:xfrm>
            <a:off x="468313" y="3519488"/>
            <a:ext cx="8496300" cy="2862262"/>
          </a:xfrm>
          <a:prstGeom prst="rect">
            <a:avLst/>
          </a:prstGeom>
          <a:noFill/>
          <a:ln w="9525">
            <a:noFill/>
            <a:miter lim="800000"/>
            <a:headEnd/>
            <a:tailEnd/>
          </a:ln>
        </p:spPr>
        <p:txBody>
          <a:bodyPr>
            <a:spAutoFit/>
          </a:bodyPr>
          <a:lstStyle/>
          <a:p>
            <a:pPr>
              <a:lnSpc>
                <a:spcPct val="150000"/>
              </a:lnSpc>
            </a:pPr>
            <a:r>
              <a:rPr lang="en-GB" sz="2400">
                <a:latin typeface="Calibri" pitchFamily="34" charset="0"/>
              </a:rPr>
              <a:t>13) eye</a:t>
            </a:r>
          </a:p>
          <a:p>
            <a:pPr>
              <a:lnSpc>
                <a:spcPct val="150000"/>
              </a:lnSpc>
            </a:pPr>
            <a:r>
              <a:rPr lang="en-GB" sz="2400">
                <a:latin typeface="Calibri" pitchFamily="34" charset="0"/>
              </a:rPr>
              <a:t>14) work</a:t>
            </a:r>
          </a:p>
          <a:p>
            <a:pPr>
              <a:lnSpc>
                <a:spcPct val="150000"/>
              </a:lnSpc>
            </a:pPr>
            <a:r>
              <a:rPr lang="en-GB" sz="2400">
                <a:latin typeface="Calibri" pitchFamily="34" charset="0"/>
              </a:rPr>
              <a:t>15) knee</a:t>
            </a:r>
          </a:p>
          <a:p>
            <a:pPr>
              <a:lnSpc>
                <a:spcPct val="150000"/>
              </a:lnSpc>
            </a:pPr>
            <a:r>
              <a:rPr lang="en-GB" sz="2400">
                <a:latin typeface="Calibri" pitchFamily="34" charset="0"/>
              </a:rPr>
              <a:t>16) cabbage</a:t>
            </a:r>
          </a:p>
          <a:p>
            <a:pPr>
              <a:lnSpc>
                <a:spcPct val="150000"/>
              </a:lnSpc>
            </a:pPr>
            <a:r>
              <a:rPr lang="en-GB" sz="2400">
                <a:latin typeface="Calibri" pitchFamily="34" charset="0"/>
              </a:rPr>
              <a:t>17) newspaper</a:t>
            </a:r>
          </a:p>
        </p:txBody>
      </p:sp>
      <p:sp>
        <p:nvSpPr>
          <p:cNvPr id="3" name="TextBox 2"/>
          <p:cNvSpPr txBox="1">
            <a:spLocks noChangeArrowheads="1"/>
          </p:cNvSpPr>
          <p:nvPr/>
        </p:nvSpPr>
        <p:spPr bwMode="auto">
          <a:xfrm>
            <a:off x="1835150" y="3641725"/>
            <a:ext cx="2376488"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yeux</a:t>
            </a:r>
          </a:p>
        </p:txBody>
      </p:sp>
      <p:sp>
        <p:nvSpPr>
          <p:cNvPr id="4" name="TextBox 3"/>
          <p:cNvSpPr txBox="1">
            <a:spLocks noChangeArrowheads="1"/>
          </p:cNvSpPr>
          <p:nvPr/>
        </p:nvSpPr>
        <p:spPr bwMode="auto">
          <a:xfrm>
            <a:off x="1814513" y="4167188"/>
            <a:ext cx="2376487"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travaux</a:t>
            </a:r>
          </a:p>
        </p:txBody>
      </p:sp>
      <p:sp>
        <p:nvSpPr>
          <p:cNvPr id="5" name="TextBox 4"/>
          <p:cNvSpPr txBox="1">
            <a:spLocks noChangeArrowheads="1"/>
          </p:cNvSpPr>
          <p:nvPr/>
        </p:nvSpPr>
        <p:spPr bwMode="auto">
          <a:xfrm>
            <a:off x="1763713" y="4713288"/>
            <a:ext cx="2952750"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genoux</a:t>
            </a:r>
          </a:p>
        </p:txBody>
      </p:sp>
      <p:sp>
        <p:nvSpPr>
          <p:cNvPr id="6" name="TextBox 5"/>
          <p:cNvSpPr txBox="1">
            <a:spLocks noChangeArrowheads="1"/>
          </p:cNvSpPr>
          <p:nvPr/>
        </p:nvSpPr>
        <p:spPr bwMode="auto">
          <a:xfrm>
            <a:off x="2159000" y="5300663"/>
            <a:ext cx="2773363"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choux</a:t>
            </a:r>
          </a:p>
        </p:txBody>
      </p:sp>
      <p:sp>
        <p:nvSpPr>
          <p:cNvPr id="7" name="TextBox 6"/>
          <p:cNvSpPr txBox="1">
            <a:spLocks noChangeArrowheads="1"/>
          </p:cNvSpPr>
          <p:nvPr/>
        </p:nvSpPr>
        <p:spPr bwMode="auto">
          <a:xfrm>
            <a:off x="2671763" y="5865813"/>
            <a:ext cx="2771775"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journaux</a:t>
            </a:r>
          </a:p>
        </p:txBody>
      </p:sp>
      <p:sp>
        <p:nvSpPr>
          <p:cNvPr id="9" name="Up Arrow 8"/>
          <p:cNvSpPr/>
          <p:nvPr/>
        </p:nvSpPr>
        <p:spPr>
          <a:xfrm rot="19239703">
            <a:off x="5227638" y="2219325"/>
            <a:ext cx="431800" cy="2224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1" name="Straight Connector 10"/>
          <p:cNvCxnSpPr/>
          <p:nvPr/>
        </p:nvCxnSpPr>
        <p:spPr>
          <a:xfrm>
            <a:off x="3440113" y="2424113"/>
            <a:ext cx="1268412" cy="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sp>
        <p:nvSpPr>
          <p:cNvPr id="18442" name="TextBox 9"/>
          <p:cNvSpPr txBox="1">
            <a:spLocks noChangeArrowheads="1"/>
          </p:cNvSpPr>
          <p:nvPr/>
        </p:nvSpPr>
        <p:spPr bwMode="auto">
          <a:xfrm>
            <a:off x="468313" y="2924175"/>
            <a:ext cx="5622925" cy="461963"/>
          </a:xfrm>
          <a:prstGeom prst="rect">
            <a:avLst/>
          </a:prstGeom>
          <a:noFill/>
          <a:ln w="9525">
            <a:noFill/>
            <a:miter lim="800000"/>
            <a:headEnd/>
            <a:tailEnd/>
          </a:ln>
        </p:spPr>
        <p:txBody>
          <a:bodyPr>
            <a:spAutoFit/>
          </a:bodyPr>
          <a:lstStyle/>
          <a:p>
            <a:r>
              <a:rPr lang="en-GB" sz="2400" b="1">
                <a:latin typeface="Trebuchet MS" pitchFamily="34" charset="0"/>
              </a:rPr>
              <a:t>Find the plural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107950" y="115888"/>
            <a:ext cx="8856663" cy="1939925"/>
          </a:xfrm>
          <a:prstGeom prst="rect">
            <a:avLst/>
          </a:prstGeom>
          <a:noFill/>
          <a:ln w="9525">
            <a:noFill/>
            <a:miter lim="800000"/>
            <a:headEnd/>
            <a:tailEnd/>
          </a:ln>
        </p:spPr>
        <p:txBody>
          <a:bodyPr>
            <a:spAutoFit/>
          </a:bodyPr>
          <a:lstStyle/>
          <a:p>
            <a:r>
              <a:rPr lang="en-GB" sz="2400" b="1" u="sng">
                <a:latin typeface="Calibri" pitchFamily="34" charset="0"/>
              </a:rPr>
              <a:t>Adjectives – how to make sure they agree </a:t>
            </a:r>
          </a:p>
          <a:p>
            <a:r>
              <a:rPr lang="en-GB" sz="2400">
                <a:latin typeface="Calibri" pitchFamily="34" charset="0"/>
              </a:rPr>
              <a:t>Adjectives always need to agree with the nouns they are describing, and so are often given in the masculine and feminine forms in the dictionary. The masculine form will be the first option given, and the feminine will be given afterwards (or in brackets)</a:t>
            </a:r>
          </a:p>
        </p:txBody>
      </p:sp>
      <p:sp>
        <p:nvSpPr>
          <p:cNvPr id="7" name="Rectangle 6"/>
          <p:cNvSpPr>
            <a:spLocks noChangeArrowheads="1"/>
          </p:cNvSpPr>
          <p:nvPr/>
        </p:nvSpPr>
        <p:spPr bwMode="auto">
          <a:xfrm>
            <a:off x="539750" y="4365625"/>
            <a:ext cx="4572000" cy="2308225"/>
          </a:xfrm>
          <a:prstGeom prst="rect">
            <a:avLst/>
          </a:prstGeom>
          <a:noFill/>
          <a:ln w="9525">
            <a:noFill/>
            <a:miter lim="800000"/>
            <a:headEnd/>
            <a:tailEnd/>
          </a:ln>
        </p:spPr>
        <p:txBody>
          <a:bodyPr>
            <a:spAutoFit/>
          </a:bodyPr>
          <a:lstStyle/>
          <a:p>
            <a:r>
              <a:rPr lang="en-GB" sz="2400">
                <a:latin typeface="Calibri" pitchFamily="34" charset="0"/>
              </a:rPr>
              <a:t>18) happy</a:t>
            </a:r>
          </a:p>
          <a:p>
            <a:r>
              <a:rPr lang="en-GB" sz="2400">
                <a:latin typeface="Calibri" pitchFamily="34" charset="0"/>
              </a:rPr>
              <a:t>19) noisy</a:t>
            </a:r>
          </a:p>
          <a:p>
            <a:r>
              <a:rPr lang="en-GB" sz="2400">
                <a:latin typeface="Calibri" pitchFamily="34" charset="0"/>
              </a:rPr>
              <a:t>20) useless</a:t>
            </a:r>
          </a:p>
          <a:p>
            <a:r>
              <a:rPr lang="en-GB" sz="2400">
                <a:latin typeface="Calibri" pitchFamily="34" charset="0"/>
              </a:rPr>
              <a:t>21) neat</a:t>
            </a:r>
          </a:p>
          <a:p>
            <a:r>
              <a:rPr lang="en-GB" sz="2400">
                <a:latin typeface="Calibri" pitchFamily="34" charset="0"/>
              </a:rPr>
              <a:t>22) new</a:t>
            </a:r>
          </a:p>
          <a:p>
            <a:r>
              <a:rPr lang="en-GB" sz="2400">
                <a:latin typeface="Calibri" pitchFamily="34" charset="0"/>
              </a:rPr>
              <a:t>23) little</a:t>
            </a:r>
          </a:p>
        </p:txBody>
      </p:sp>
      <p:sp>
        <p:nvSpPr>
          <p:cNvPr id="8" name="TextBox 7"/>
          <p:cNvSpPr txBox="1">
            <a:spLocks noChangeArrowheads="1"/>
          </p:cNvSpPr>
          <p:nvPr/>
        </p:nvSpPr>
        <p:spPr bwMode="auto">
          <a:xfrm>
            <a:off x="2268538" y="4335463"/>
            <a:ext cx="4319587"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heureux/ heureuse</a:t>
            </a:r>
          </a:p>
        </p:txBody>
      </p:sp>
      <p:sp>
        <p:nvSpPr>
          <p:cNvPr id="9" name="TextBox 8"/>
          <p:cNvSpPr txBox="1">
            <a:spLocks noChangeArrowheads="1"/>
          </p:cNvSpPr>
          <p:nvPr/>
        </p:nvSpPr>
        <p:spPr bwMode="auto">
          <a:xfrm>
            <a:off x="2700338" y="4695825"/>
            <a:ext cx="3743325"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bruyant / bruayante</a:t>
            </a:r>
          </a:p>
        </p:txBody>
      </p:sp>
      <p:sp>
        <p:nvSpPr>
          <p:cNvPr id="10" name="TextBox 9"/>
          <p:cNvSpPr txBox="1">
            <a:spLocks noChangeArrowheads="1"/>
          </p:cNvSpPr>
          <p:nvPr/>
        </p:nvSpPr>
        <p:spPr bwMode="auto">
          <a:xfrm>
            <a:off x="2357438" y="5084763"/>
            <a:ext cx="2952750" cy="461962"/>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nul/ nulle</a:t>
            </a:r>
          </a:p>
        </p:txBody>
      </p:sp>
      <p:sp>
        <p:nvSpPr>
          <p:cNvPr id="11" name="TextBox 10"/>
          <p:cNvSpPr txBox="1">
            <a:spLocks noChangeArrowheads="1"/>
          </p:cNvSpPr>
          <p:nvPr/>
        </p:nvSpPr>
        <p:spPr bwMode="auto">
          <a:xfrm>
            <a:off x="2303463" y="5445125"/>
            <a:ext cx="4429125"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soigné/ soignée</a:t>
            </a:r>
          </a:p>
        </p:txBody>
      </p:sp>
      <p:sp>
        <p:nvSpPr>
          <p:cNvPr id="12" name="TextBox 11"/>
          <p:cNvSpPr txBox="1">
            <a:spLocks noChangeArrowheads="1"/>
          </p:cNvSpPr>
          <p:nvPr/>
        </p:nvSpPr>
        <p:spPr bwMode="auto">
          <a:xfrm>
            <a:off x="1871663" y="5775325"/>
            <a:ext cx="3924300" cy="461963"/>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nouveau/ nouvelle</a:t>
            </a:r>
          </a:p>
        </p:txBody>
      </p:sp>
      <p:sp>
        <p:nvSpPr>
          <p:cNvPr id="13" name="TextBox 12"/>
          <p:cNvSpPr txBox="1">
            <a:spLocks noChangeArrowheads="1"/>
          </p:cNvSpPr>
          <p:nvPr/>
        </p:nvSpPr>
        <p:spPr bwMode="auto">
          <a:xfrm>
            <a:off x="2260600" y="6165850"/>
            <a:ext cx="2771775" cy="460375"/>
          </a:xfrm>
          <a:prstGeom prst="rect">
            <a:avLst/>
          </a:prstGeom>
          <a:noFill/>
          <a:ln w="9525">
            <a:noFill/>
            <a:miter lim="800000"/>
            <a:headEnd/>
            <a:tailEnd/>
          </a:ln>
        </p:spPr>
        <p:txBody>
          <a:bodyPr>
            <a:spAutoFit/>
          </a:bodyPr>
          <a:lstStyle/>
          <a:p>
            <a:r>
              <a:rPr lang="en-GB" sz="2400">
                <a:solidFill>
                  <a:srgbClr val="FF0000"/>
                </a:solidFill>
                <a:latin typeface="Calibri" pitchFamily="34" charset="0"/>
              </a:rPr>
              <a:t>petit/ petite</a:t>
            </a:r>
          </a:p>
        </p:txBody>
      </p:sp>
      <p:pic>
        <p:nvPicPr>
          <p:cNvPr id="19465" name="Picture 2" descr="C:\Users\Sam\Downloads\photo (26).JPG"/>
          <p:cNvPicPr>
            <a:picLocks noChangeAspect="1" noChangeArrowheads="1"/>
          </p:cNvPicPr>
          <p:nvPr/>
        </p:nvPicPr>
        <p:blipFill>
          <a:blip r:embed="rId2"/>
          <a:srcRect l="4843" t="58681" r="5478" b="25710"/>
          <a:stretch>
            <a:fillRect/>
          </a:stretch>
        </p:blipFill>
        <p:spPr bwMode="auto">
          <a:xfrm>
            <a:off x="263525" y="2260600"/>
            <a:ext cx="8201025" cy="1069975"/>
          </a:xfrm>
          <a:prstGeom prst="rect">
            <a:avLst/>
          </a:prstGeom>
          <a:noFill/>
          <a:ln w="9525">
            <a:noFill/>
            <a:miter lim="800000"/>
            <a:headEnd/>
            <a:tailEnd/>
          </a:ln>
        </p:spPr>
      </p:pic>
      <p:sp>
        <p:nvSpPr>
          <p:cNvPr id="15" name="Up Arrow 14"/>
          <p:cNvSpPr/>
          <p:nvPr/>
        </p:nvSpPr>
        <p:spPr>
          <a:xfrm rot="19239703">
            <a:off x="5102225" y="2462213"/>
            <a:ext cx="244475" cy="1503362"/>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6" name="Straight Connector 15"/>
          <p:cNvCxnSpPr/>
          <p:nvPr/>
        </p:nvCxnSpPr>
        <p:spPr>
          <a:xfrm>
            <a:off x="3348038" y="2636838"/>
            <a:ext cx="1266825" cy="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1898650" y="3213100"/>
            <a:ext cx="893763" cy="0"/>
          </a:xfrm>
          <a:prstGeom prst="line">
            <a:avLst/>
          </a:prstGeom>
          <a:ln>
            <a:solidFill>
              <a:srgbClr val="FFFF00"/>
            </a:solidFill>
          </a:ln>
        </p:spPr>
        <p:style>
          <a:lnRef idx="3">
            <a:schemeClr val="accent5"/>
          </a:lnRef>
          <a:fillRef idx="0">
            <a:schemeClr val="accent5"/>
          </a:fillRef>
          <a:effectRef idx="2">
            <a:schemeClr val="accent5"/>
          </a:effectRef>
          <a:fontRef idx="minor">
            <a:schemeClr val="tx1"/>
          </a:fontRef>
        </p:style>
      </p:cxnSp>
      <p:sp>
        <p:nvSpPr>
          <p:cNvPr id="19" name="Up Arrow 18"/>
          <p:cNvSpPr/>
          <p:nvPr/>
        </p:nvSpPr>
        <p:spPr>
          <a:xfrm rot="19239703">
            <a:off x="3241675" y="2898775"/>
            <a:ext cx="244475" cy="150495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68313" y="0"/>
            <a:ext cx="8229600" cy="1371600"/>
          </a:xfrm>
        </p:spPr>
        <p:txBody>
          <a:bodyPr/>
          <a:lstStyle/>
          <a:p>
            <a:r>
              <a:rPr lang="en-CA" smtClean="0"/>
              <a:t>Seating Plan 701</a:t>
            </a:r>
          </a:p>
        </p:txBody>
      </p:sp>
      <p:sp>
        <p:nvSpPr>
          <p:cNvPr id="30723" name="Rectangle 3"/>
          <p:cNvSpPr>
            <a:spLocks noGrp="1"/>
          </p:cNvSpPr>
          <p:nvPr>
            <p:ph type="body" idx="1"/>
          </p:nvPr>
        </p:nvSpPr>
        <p:spPr/>
        <p:txBody>
          <a:bodyPr/>
          <a:lstStyle/>
          <a:p>
            <a:endParaRPr lang="en-CA" smtClean="0"/>
          </a:p>
        </p:txBody>
      </p:sp>
      <p:pic>
        <p:nvPicPr>
          <p:cNvPr id="30724" name="Picture 4" descr="IMG_4962"/>
          <p:cNvPicPr>
            <a:picLocks noChangeAspect="1" noChangeArrowheads="1"/>
          </p:cNvPicPr>
          <p:nvPr/>
        </p:nvPicPr>
        <p:blipFill>
          <a:blip r:embed="rId2"/>
          <a:srcRect/>
          <a:stretch>
            <a:fillRect/>
          </a:stretch>
        </p:blipFill>
        <p:spPr bwMode="auto">
          <a:xfrm>
            <a:off x="1116013" y="1125538"/>
            <a:ext cx="7127875" cy="53451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68313" y="0"/>
            <a:ext cx="8229600" cy="1371600"/>
          </a:xfrm>
        </p:spPr>
        <p:txBody>
          <a:bodyPr/>
          <a:lstStyle/>
          <a:p>
            <a:r>
              <a:rPr lang="en-CA" smtClean="0"/>
              <a:t>Seating Plan 702</a:t>
            </a:r>
          </a:p>
        </p:txBody>
      </p:sp>
      <p:sp>
        <p:nvSpPr>
          <p:cNvPr id="31747" name="Rectangle 3"/>
          <p:cNvSpPr>
            <a:spLocks noGrp="1"/>
          </p:cNvSpPr>
          <p:nvPr>
            <p:ph type="body" idx="1"/>
          </p:nvPr>
        </p:nvSpPr>
        <p:spPr/>
        <p:txBody>
          <a:bodyPr/>
          <a:lstStyle/>
          <a:p>
            <a:endParaRPr lang="en-CA" smtClean="0"/>
          </a:p>
        </p:txBody>
      </p:sp>
      <p:pic>
        <p:nvPicPr>
          <p:cNvPr id="31748" name="Picture 4" descr="IMG_4961"/>
          <p:cNvPicPr>
            <a:picLocks noChangeAspect="1" noChangeArrowheads="1"/>
          </p:cNvPicPr>
          <p:nvPr/>
        </p:nvPicPr>
        <p:blipFill>
          <a:blip r:embed="rId2"/>
          <a:srcRect/>
          <a:stretch>
            <a:fillRect/>
          </a:stretch>
        </p:blipFill>
        <p:spPr bwMode="auto">
          <a:xfrm>
            <a:off x="900113" y="1125538"/>
            <a:ext cx="7335837" cy="55022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850" y="333375"/>
            <a:ext cx="8496300" cy="5630863"/>
          </a:xfrm>
          <a:prstGeom prst="rect">
            <a:avLst/>
          </a:prstGeom>
          <a:noFill/>
          <a:ln w="9525">
            <a:noFill/>
            <a:miter lim="800000"/>
            <a:headEnd/>
            <a:tailEnd/>
          </a:ln>
        </p:spPr>
        <p:txBody>
          <a:bodyPr>
            <a:spAutoFit/>
          </a:bodyPr>
          <a:lstStyle/>
          <a:p>
            <a:r>
              <a:rPr lang="en-GB" sz="2400" b="1" u="sng">
                <a:latin typeface="Calibri" pitchFamily="34" charset="0"/>
              </a:rPr>
              <a:t>Understanding how to choose the correct option when lots of options are given for a word</a:t>
            </a:r>
          </a:p>
          <a:p>
            <a:endParaRPr lang="en-GB" sz="2400">
              <a:latin typeface="Calibri" pitchFamily="34" charset="0"/>
            </a:endParaRPr>
          </a:p>
          <a:p>
            <a:r>
              <a:rPr lang="en-GB" sz="2400">
                <a:latin typeface="Calibri" pitchFamily="34" charset="0"/>
              </a:rPr>
              <a:t>Sometimes your dictionary gives you several meanings for one word. Make sure you read through all the entries and choose the right option.</a:t>
            </a:r>
          </a:p>
          <a:p>
            <a:r>
              <a:rPr lang="en-GB" sz="2400">
                <a:latin typeface="Calibri" pitchFamily="34" charset="0"/>
              </a:rPr>
              <a:t> </a:t>
            </a:r>
          </a:p>
          <a:p>
            <a:r>
              <a:rPr lang="en-GB" sz="2400">
                <a:latin typeface="Calibri" pitchFamily="34" charset="0"/>
              </a:rPr>
              <a:t>eg. if you look up ‘bat’  you will find :</a:t>
            </a:r>
          </a:p>
          <a:p>
            <a:r>
              <a:rPr lang="en-GB" sz="2400">
                <a:latin typeface="Calibri" pitchFamily="34" charset="0"/>
              </a:rPr>
              <a:t>	la batte (for baseball, cricket)</a:t>
            </a:r>
          </a:p>
          <a:p>
            <a:r>
              <a:rPr lang="en-GB" sz="2400">
                <a:latin typeface="Calibri" pitchFamily="34" charset="0"/>
              </a:rPr>
              <a:t>	la raquette (for table tennis)</a:t>
            </a:r>
          </a:p>
          <a:p>
            <a:r>
              <a:rPr lang="en-GB" sz="2400">
                <a:latin typeface="Calibri" pitchFamily="34" charset="0"/>
              </a:rPr>
              <a:t>	la chauve-souris (animal)</a:t>
            </a:r>
          </a:p>
          <a:p>
            <a:endParaRPr lang="en-GB" sz="2400">
              <a:latin typeface="Calibri" pitchFamily="34" charset="0"/>
            </a:endParaRPr>
          </a:p>
          <a:p>
            <a:r>
              <a:rPr lang="en-GB" sz="2400">
                <a:latin typeface="Calibri" pitchFamily="34" charset="0"/>
              </a:rPr>
              <a:t>Not choosing the correct option can lead to sentences that don’t mean what you want them to mean... </a:t>
            </a:r>
            <a:r>
              <a:rPr lang="en-GB" sz="2400" i="1">
                <a:latin typeface="Calibri" pitchFamily="34" charset="0"/>
              </a:rPr>
              <a:t>eg. Je joue au cricket avec une chauve-souris</a:t>
            </a:r>
            <a:endParaRPr lang="en-GB"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837</Words>
  <Application>Microsoft Office PowerPoint</Application>
  <PresentationFormat>On-screen Show (4:3)</PresentationFormat>
  <Paragraphs>156</Paragraphs>
  <Slides>16</Slides>
  <Notes>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16</vt:i4>
      </vt:variant>
    </vt:vector>
  </HeadingPairs>
  <TitlesOfParts>
    <vt:vector size="22" baseType="lpstr">
      <vt:lpstr>Calibri</vt:lpstr>
      <vt:lpstr>Arial</vt:lpstr>
      <vt:lpstr>Forte</vt:lpstr>
      <vt:lpstr>Trebuchet MS</vt:lpstr>
      <vt:lpstr>Wingdings</vt:lpstr>
      <vt:lpstr>Office Theme</vt:lpstr>
      <vt:lpstr>Slide 1</vt:lpstr>
      <vt:lpstr>Slide 2</vt:lpstr>
      <vt:lpstr>Slide 3</vt:lpstr>
      <vt:lpstr>Slide 4</vt:lpstr>
      <vt:lpstr>Slide 5</vt:lpstr>
      <vt:lpstr>Slide 6</vt:lpstr>
      <vt:lpstr>Seating Plan 701</vt:lpstr>
      <vt:lpstr>Seating Plan 702</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User</cp:lastModifiedBy>
  <cp:revision>73</cp:revision>
  <dcterms:created xsi:type="dcterms:W3CDTF">2013-08-22T21:08:49Z</dcterms:created>
  <dcterms:modified xsi:type="dcterms:W3CDTF">2016-10-12T16:05:38Z</dcterms:modified>
</cp:coreProperties>
</file>