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8" r:id="rId3"/>
    <p:sldId id="260" r:id="rId4"/>
    <p:sldId id="257" r:id="rId5"/>
    <p:sldId id="261" r:id="rId6"/>
    <p:sldId id="291" r:id="rId7"/>
    <p:sldId id="285" r:id="rId8"/>
    <p:sldId id="287" r:id="rId9"/>
    <p:sldId id="288" r:id="rId10"/>
    <p:sldId id="289" r:id="rId11"/>
    <p:sldId id="290" r:id="rId12"/>
    <p:sldId id="286" r:id="rId13"/>
    <p:sldId id="284"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5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FBE38-3EAE-4CE9-915F-E32978697EC0}" type="datetimeFigureOut">
              <a:rPr lang="en-US" smtClean="0"/>
              <a:t>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2D0463-9434-4A42-AFAB-0FCB1F2E8620}" type="slidenum">
              <a:rPr lang="en-US" smtClean="0"/>
              <a:t>‹#›</a:t>
            </a:fld>
            <a:endParaRPr lang="en-US"/>
          </a:p>
        </p:txBody>
      </p:sp>
    </p:spTree>
    <p:extLst>
      <p:ext uri="{BB962C8B-B14F-4D97-AF65-F5344CB8AC3E}">
        <p14:creationId xmlns:p14="http://schemas.microsoft.com/office/powerpoint/2010/main" val="3482756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659915b58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659915b58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8007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4659915b58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4659915b58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9414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4659915b58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4659915b58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4928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4659915b58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4659915b58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4773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4659915b58_0_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4659915b58_0_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0149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4659915b58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4659915b58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1088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4659915b58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4659915b58_0_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7826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4659915b58_0_5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4659915b58_0_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9778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4659915b58_0_5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4659915b58_0_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7220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4659915b58_0_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4659915b58_0_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9716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4659915b58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4659915b58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5079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4659915b58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4659915b58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96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4659915b58_0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4659915b58_0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4498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4659915b58_0_6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4659915b58_0_6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9178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4659915b58_0_6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4659915b58_0_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7382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659915b58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4659915b58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7637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659915b58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659915b58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9044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659915b58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659915b58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505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4659915b58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4659915b58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5986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4659915b58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4659915b58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051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4659915b58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4659915b58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6493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4659915b58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4659915b58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5124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5B230E2-7179-4602-9DB3-60311F8BA10F}" type="datetimeFigureOut">
              <a:rPr lang="en-US" smtClean="0"/>
              <a:t>2/6/2020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44B0CFEA-5903-4D20-AA97-40F126E89ABD}" type="slidenum">
              <a:rPr lang="en-US" smtClean="0"/>
              <a:t>‹#›</a:t>
            </a:fld>
            <a:endParaRPr lang="en-US"/>
          </a:p>
        </p:txBody>
      </p:sp>
    </p:spTree>
    <p:extLst>
      <p:ext uri="{BB962C8B-B14F-4D97-AF65-F5344CB8AC3E}">
        <p14:creationId xmlns:p14="http://schemas.microsoft.com/office/powerpoint/2010/main" val="2331797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230E2-7179-4602-9DB3-60311F8BA10F}"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0CFEA-5903-4D20-AA97-40F126E89ABD}" type="slidenum">
              <a:rPr lang="en-US" smtClean="0"/>
              <a:t>‹#›</a:t>
            </a:fld>
            <a:endParaRPr lang="en-US"/>
          </a:p>
        </p:txBody>
      </p:sp>
    </p:spTree>
    <p:extLst>
      <p:ext uri="{BB962C8B-B14F-4D97-AF65-F5344CB8AC3E}">
        <p14:creationId xmlns:p14="http://schemas.microsoft.com/office/powerpoint/2010/main" val="2288588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B230E2-7179-4602-9DB3-60311F8BA10F}"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0CFEA-5903-4D20-AA97-40F126E89ABD}" type="slidenum">
              <a:rPr lang="en-US" smtClean="0"/>
              <a:t>‹#›</a:t>
            </a:fld>
            <a:endParaRPr lang="en-US"/>
          </a:p>
        </p:txBody>
      </p:sp>
    </p:spTree>
    <p:extLst>
      <p:ext uri="{BB962C8B-B14F-4D97-AF65-F5344CB8AC3E}">
        <p14:creationId xmlns:p14="http://schemas.microsoft.com/office/powerpoint/2010/main" val="2666152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B230E2-7179-4602-9DB3-60311F8BA10F}"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0CFEA-5903-4D20-AA97-40F126E89ABD}" type="slidenum">
              <a:rPr lang="en-US" smtClean="0"/>
              <a:t>‹#›</a:t>
            </a:fld>
            <a:endParaRPr lang="en-US"/>
          </a:p>
        </p:txBody>
      </p:sp>
    </p:spTree>
    <p:extLst>
      <p:ext uri="{BB962C8B-B14F-4D97-AF65-F5344CB8AC3E}">
        <p14:creationId xmlns:p14="http://schemas.microsoft.com/office/powerpoint/2010/main" val="2399466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B230E2-7179-4602-9DB3-60311F8BA10F}"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0CFEA-5903-4D20-AA97-40F126E89ABD}" type="slidenum">
              <a:rPr lang="en-US" smtClean="0"/>
              <a:t>‹#›</a:t>
            </a:fld>
            <a:endParaRPr lang="en-US"/>
          </a:p>
        </p:txBody>
      </p:sp>
    </p:spTree>
    <p:extLst>
      <p:ext uri="{BB962C8B-B14F-4D97-AF65-F5344CB8AC3E}">
        <p14:creationId xmlns:p14="http://schemas.microsoft.com/office/powerpoint/2010/main" val="3399051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B230E2-7179-4602-9DB3-60311F8BA10F}"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0CFEA-5903-4D20-AA97-40F126E89ABD}" type="slidenum">
              <a:rPr lang="en-US" smtClean="0"/>
              <a:t>‹#›</a:t>
            </a:fld>
            <a:endParaRPr lang="en-US"/>
          </a:p>
        </p:txBody>
      </p:sp>
    </p:spTree>
    <p:extLst>
      <p:ext uri="{BB962C8B-B14F-4D97-AF65-F5344CB8AC3E}">
        <p14:creationId xmlns:p14="http://schemas.microsoft.com/office/powerpoint/2010/main" val="4285144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B230E2-7179-4602-9DB3-60311F8BA10F}"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0CFEA-5903-4D20-AA97-40F126E89ABD}" type="slidenum">
              <a:rPr lang="en-US" smtClean="0"/>
              <a:t>‹#›</a:t>
            </a:fld>
            <a:endParaRPr lang="en-US"/>
          </a:p>
        </p:txBody>
      </p:sp>
    </p:spTree>
    <p:extLst>
      <p:ext uri="{BB962C8B-B14F-4D97-AF65-F5344CB8AC3E}">
        <p14:creationId xmlns:p14="http://schemas.microsoft.com/office/powerpoint/2010/main" val="4069108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B230E2-7179-4602-9DB3-60311F8BA10F}"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0CFEA-5903-4D20-AA97-40F126E89ABD}" type="slidenum">
              <a:rPr lang="en-US" smtClean="0"/>
              <a:t>‹#›</a:t>
            </a:fld>
            <a:endParaRPr lang="en-US"/>
          </a:p>
        </p:txBody>
      </p:sp>
    </p:spTree>
    <p:extLst>
      <p:ext uri="{BB962C8B-B14F-4D97-AF65-F5344CB8AC3E}">
        <p14:creationId xmlns:p14="http://schemas.microsoft.com/office/powerpoint/2010/main" val="2471249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B230E2-7179-4602-9DB3-60311F8BA10F}"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0CFEA-5903-4D20-AA97-40F126E89ABD}" type="slidenum">
              <a:rPr lang="en-US" smtClean="0"/>
              <a:t>‹#›</a:t>
            </a:fld>
            <a:endParaRPr lang="en-US"/>
          </a:p>
        </p:txBody>
      </p:sp>
    </p:spTree>
    <p:extLst>
      <p:ext uri="{BB962C8B-B14F-4D97-AF65-F5344CB8AC3E}">
        <p14:creationId xmlns:p14="http://schemas.microsoft.com/office/powerpoint/2010/main" val="286578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Google Shape;22;p4"/>
          <p:cNvCxnSpPr/>
          <p:nvPr/>
        </p:nvCxnSpPr>
        <p:spPr>
          <a:xfrm>
            <a:off x="3303632" y="554200"/>
            <a:ext cx="83256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3303632" y="6320000"/>
            <a:ext cx="83256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566931" y="554200"/>
            <a:ext cx="2444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3200333" y="767933"/>
            <a:ext cx="8428800" cy="847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3213483" y="2127701"/>
            <a:ext cx="8428800" cy="4003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7" name="Google Shape;27;p4"/>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4350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B230E2-7179-4602-9DB3-60311F8BA10F}"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44B0CFEA-5903-4D20-AA97-40F126E89ABD}" type="slidenum">
              <a:rPr lang="en-US" smtClean="0"/>
              <a:t>‹#›</a:t>
            </a:fld>
            <a:endParaRPr lang="en-US"/>
          </a:p>
        </p:txBody>
      </p:sp>
    </p:spTree>
    <p:extLst>
      <p:ext uri="{BB962C8B-B14F-4D97-AF65-F5344CB8AC3E}">
        <p14:creationId xmlns:p14="http://schemas.microsoft.com/office/powerpoint/2010/main" val="2826096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B230E2-7179-4602-9DB3-60311F8BA10F}"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0CFEA-5903-4D20-AA97-40F126E89ABD}" type="slidenum">
              <a:rPr lang="en-US" smtClean="0"/>
              <a:t>‹#›</a:t>
            </a:fld>
            <a:endParaRPr lang="en-US"/>
          </a:p>
        </p:txBody>
      </p:sp>
    </p:spTree>
    <p:extLst>
      <p:ext uri="{BB962C8B-B14F-4D97-AF65-F5344CB8AC3E}">
        <p14:creationId xmlns:p14="http://schemas.microsoft.com/office/powerpoint/2010/main" val="870255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B230E2-7179-4602-9DB3-60311F8BA10F}"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0CFEA-5903-4D20-AA97-40F126E89ABD}" type="slidenum">
              <a:rPr lang="en-US" smtClean="0"/>
              <a:t>‹#›</a:t>
            </a:fld>
            <a:endParaRPr lang="en-US"/>
          </a:p>
        </p:txBody>
      </p:sp>
    </p:spTree>
    <p:extLst>
      <p:ext uri="{BB962C8B-B14F-4D97-AF65-F5344CB8AC3E}">
        <p14:creationId xmlns:p14="http://schemas.microsoft.com/office/powerpoint/2010/main" val="320746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B230E2-7179-4602-9DB3-60311F8BA10F}" type="datetimeFigureOut">
              <a:rPr lang="en-US" smtClean="0"/>
              <a:t>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B0CFEA-5903-4D20-AA97-40F126E89ABD}" type="slidenum">
              <a:rPr lang="en-US" smtClean="0"/>
              <a:t>‹#›</a:t>
            </a:fld>
            <a:endParaRPr lang="en-US"/>
          </a:p>
        </p:txBody>
      </p:sp>
    </p:spTree>
    <p:extLst>
      <p:ext uri="{BB962C8B-B14F-4D97-AF65-F5344CB8AC3E}">
        <p14:creationId xmlns:p14="http://schemas.microsoft.com/office/powerpoint/2010/main" val="2199785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B230E2-7179-4602-9DB3-60311F8BA10F}" type="datetimeFigureOut">
              <a:rPr lang="en-US" smtClean="0"/>
              <a:t>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B0CFEA-5903-4D20-AA97-40F126E89ABD}" type="slidenum">
              <a:rPr lang="en-US" smtClean="0"/>
              <a:t>‹#›</a:t>
            </a:fld>
            <a:endParaRPr lang="en-US"/>
          </a:p>
        </p:txBody>
      </p:sp>
    </p:spTree>
    <p:extLst>
      <p:ext uri="{BB962C8B-B14F-4D97-AF65-F5344CB8AC3E}">
        <p14:creationId xmlns:p14="http://schemas.microsoft.com/office/powerpoint/2010/main" val="1124942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230E2-7179-4602-9DB3-60311F8BA10F}" type="datetimeFigureOut">
              <a:rPr lang="en-US" smtClean="0"/>
              <a:t>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B0CFEA-5903-4D20-AA97-40F126E89ABD}" type="slidenum">
              <a:rPr lang="en-US" smtClean="0"/>
              <a:t>‹#›</a:t>
            </a:fld>
            <a:endParaRPr lang="en-US"/>
          </a:p>
        </p:txBody>
      </p:sp>
    </p:spTree>
    <p:extLst>
      <p:ext uri="{BB962C8B-B14F-4D97-AF65-F5344CB8AC3E}">
        <p14:creationId xmlns:p14="http://schemas.microsoft.com/office/powerpoint/2010/main" val="275376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230E2-7179-4602-9DB3-60311F8BA10F}"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0CFEA-5903-4D20-AA97-40F126E89ABD}" type="slidenum">
              <a:rPr lang="en-US" smtClean="0"/>
              <a:t>‹#›</a:t>
            </a:fld>
            <a:endParaRPr lang="en-US"/>
          </a:p>
        </p:txBody>
      </p:sp>
    </p:spTree>
    <p:extLst>
      <p:ext uri="{BB962C8B-B14F-4D97-AF65-F5344CB8AC3E}">
        <p14:creationId xmlns:p14="http://schemas.microsoft.com/office/powerpoint/2010/main" val="2681605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230E2-7179-4602-9DB3-60311F8BA10F}"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0CFEA-5903-4D20-AA97-40F126E89ABD}" type="slidenum">
              <a:rPr lang="en-US" smtClean="0"/>
              <a:t>‹#›</a:t>
            </a:fld>
            <a:endParaRPr lang="en-US"/>
          </a:p>
        </p:txBody>
      </p:sp>
    </p:spTree>
    <p:extLst>
      <p:ext uri="{BB962C8B-B14F-4D97-AF65-F5344CB8AC3E}">
        <p14:creationId xmlns:p14="http://schemas.microsoft.com/office/powerpoint/2010/main" val="42522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5B230E2-7179-4602-9DB3-60311F8BA10F}" type="datetimeFigureOut">
              <a:rPr lang="en-US" smtClean="0"/>
              <a:t>2/6/2020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4B0CFEA-5903-4D20-AA97-40F126E89ABD}" type="slidenum">
              <a:rPr lang="en-US" smtClean="0"/>
              <a:t>‹#›</a:t>
            </a:fld>
            <a:endParaRPr lang="en-US"/>
          </a:p>
        </p:txBody>
      </p:sp>
    </p:spTree>
    <p:extLst>
      <p:ext uri="{BB962C8B-B14F-4D97-AF65-F5344CB8AC3E}">
        <p14:creationId xmlns:p14="http://schemas.microsoft.com/office/powerpoint/2010/main" val="3278460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hyperlink" Target="https://www.drugabuse.gov/publications/drugfacts/marijuana"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eens.drugabuse.gov/teens/drug-fact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Drug and Alcohol Use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09395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752145" y="2405447"/>
            <a:ext cx="5033700" cy="3609067"/>
          </a:xfrm>
          <a:prstGeom prst="rect">
            <a:avLst/>
          </a:prstGeom>
        </p:spPr>
      </p:pic>
    </p:spTree>
    <p:extLst>
      <p:ext uri="{BB962C8B-B14F-4D97-AF65-F5344CB8AC3E}">
        <p14:creationId xmlns:p14="http://schemas.microsoft.com/office/powerpoint/2010/main" val="75259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Inhalants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0046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Slip</a:t>
            </a:r>
            <a:endParaRPr lang="en-US" dirty="0"/>
          </a:p>
        </p:txBody>
      </p:sp>
      <p:sp>
        <p:nvSpPr>
          <p:cNvPr id="3" name="Content Placeholder 2"/>
          <p:cNvSpPr>
            <a:spLocks noGrp="1"/>
          </p:cNvSpPr>
          <p:nvPr>
            <p:ph idx="1"/>
          </p:nvPr>
        </p:nvSpPr>
        <p:spPr/>
        <p:txBody>
          <a:bodyPr/>
          <a:lstStyle/>
          <a:p>
            <a:r>
              <a:rPr lang="en-US" dirty="0" smtClean="0"/>
              <a:t>What are drugs used for?</a:t>
            </a:r>
          </a:p>
          <a:p>
            <a:r>
              <a:rPr lang="en-US" dirty="0" smtClean="0"/>
              <a:t>Do drugs affect everyone in the same way? Why or Why not?</a:t>
            </a:r>
          </a:p>
          <a:p>
            <a:r>
              <a:rPr lang="en-US" dirty="0" smtClean="0"/>
              <a:t>Can drugs that are used medically  be harmful?</a:t>
            </a:r>
          </a:p>
          <a:p>
            <a:r>
              <a:rPr lang="en-US" dirty="0" smtClean="0"/>
              <a:t>How do the different classes of drugs affect the body?</a:t>
            </a:r>
          </a:p>
        </p:txBody>
      </p:sp>
    </p:spTree>
    <p:extLst>
      <p:ext uri="{BB962C8B-B14F-4D97-AF65-F5344CB8AC3E}">
        <p14:creationId xmlns:p14="http://schemas.microsoft.com/office/powerpoint/2010/main" val="1383708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Drugs and the Brain</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largest part of your brain is the cerebral cortex. When it’s functioning normally, this section takes care of thinking, seeing, hearing, and the sense of touch. Next is the cerebellum. The cerebellum coordinates movements you do everyday, such as brushing teeth and riding a bike. Just above the spinal cord, a small section of your brain called the brain stem controls basic functions, such as breathing, digesting food, and maintaining your heartbeat. Then, there’s the limbic system, also known as the emotional brain. This is where feelings like fear and passion are born. Scientists have identified a “reward pathway” in the brain that includes the nucleus </a:t>
            </a:r>
            <a:r>
              <a:rPr lang="en-US" dirty="0" err="1"/>
              <a:t>accumbens</a:t>
            </a:r>
            <a:r>
              <a:rPr lang="en-US" dirty="0"/>
              <a:t>. When we do something that is key to survival, such as eating when we are hungry, the reward pathway is stimulated. Most addictive drugs also stimulate this reward pathway, often more than natural rewards, such as food. How do drugs affect your brain? Once in the brain, drugs of abuse are similar in size and shape to brain chemicals called neurotransmitters. Brain cells release and absorb these natural chemicals in order to send and receive messages to and from each other. Drugs disrupt this delicate communication system, and can hurt your brain.</a:t>
            </a:r>
          </a:p>
        </p:txBody>
      </p:sp>
    </p:spTree>
    <p:extLst>
      <p:ext uri="{BB962C8B-B14F-4D97-AF65-F5344CB8AC3E}">
        <p14:creationId xmlns:p14="http://schemas.microsoft.com/office/powerpoint/2010/main" val="3363509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3200333" y="767933"/>
            <a:ext cx="8428800" cy="847200"/>
          </a:xfrm>
          <a:prstGeom prst="rect">
            <a:avLst/>
          </a:prstGeom>
        </p:spPr>
        <p:txBody>
          <a:bodyPr spcFirstLastPara="1" vert="horz" wrap="square" lIns="121900" tIns="121900" rIns="121900" bIns="121900" rtlCol="0" anchor="t" anchorCtr="0">
            <a:noAutofit/>
          </a:bodyPr>
          <a:lstStyle/>
          <a:p>
            <a:pPr algn="l"/>
            <a:r>
              <a:rPr lang="en"/>
              <a:t>Depressants</a:t>
            </a:r>
            <a:endParaRPr/>
          </a:p>
          <a:p>
            <a:pPr algn="l"/>
            <a:endParaRPr/>
          </a:p>
        </p:txBody>
      </p:sp>
      <p:sp>
        <p:nvSpPr>
          <p:cNvPr id="102" name="Google Shape;102;p17"/>
          <p:cNvSpPr txBox="1">
            <a:spLocks noGrp="1"/>
          </p:cNvSpPr>
          <p:nvPr>
            <p:ph type="body" idx="1"/>
          </p:nvPr>
        </p:nvSpPr>
        <p:spPr>
          <a:xfrm>
            <a:off x="3213467" y="2127700"/>
            <a:ext cx="8428800" cy="3782400"/>
          </a:xfrm>
          <a:prstGeom prst="rect">
            <a:avLst/>
          </a:prstGeom>
        </p:spPr>
        <p:txBody>
          <a:bodyPr spcFirstLastPara="1" vert="horz" wrap="square" lIns="121900" tIns="121900" rIns="121900" bIns="121900" rtlCol="0" anchor="t" anchorCtr="0">
            <a:noAutofit/>
          </a:bodyPr>
          <a:lstStyle/>
          <a:p>
            <a:pPr>
              <a:buClr>
                <a:srgbClr val="000000"/>
              </a:buClr>
            </a:pPr>
            <a:r>
              <a:rPr lang="en">
                <a:solidFill>
                  <a:srgbClr val="000000"/>
                </a:solidFill>
              </a:rPr>
              <a:t>Depressants impact the body’s CNS (central nervous system). They slow the user down and are often called “downers.” </a:t>
            </a:r>
            <a:endParaRPr>
              <a:solidFill>
                <a:srgbClr val="000000"/>
              </a:solidFill>
            </a:endParaRPr>
          </a:p>
          <a:p>
            <a:pPr>
              <a:buClr>
                <a:srgbClr val="000000"/>
              </a:buClr>
            </a:pPr>
            <a:r>
              <a:rPr lang="en">
                <a:solidFill>
                  <a:srgbClr val="000000"/>
                </a:solidFill>
              </a:rPr>
              <a:t>Sometimes prescribed for anxiety, insomnia, OCD, and other medical issues that prevent the person from fully relaxing. </a:t>
            </a:r>
            <a:endParaRPr>
              <a:solidFill>
                <a:srgbClr val="000000"/>
              </a:solidFill>
            </a:endParaRPr>
          </a:p>
          <a:p>
            <a:pPr>
              <a:buClr>
                <a:srgbClr val="000000"/>
              </a:buClr>
            </a:pPr>
            <a:r>
              <a:rPr lang="en">
                <a:solidFill>
                  <a:srgbClr val="000000"/>
                </a:solidFill>
              </a:rPr>
              <a:t>These drugs offer a sedative experience, making them a tempting choice for people who wish to escape everyday stress.</a:t>
            </a:r>
            <a:endParaRPr sz="1600">
              <a:solidFill>
                <a:srgbClr val="8F9394"/>
              </a:solidFill>
              <a:latin typeface="Roboto"/>
              <a:ea typeface="Roboto"/>
              <a:cs typeface="Roboto"/>
              <a:sym typeface="Roboto"/>
            </a:endParaRPr>
          </a:p>
          <a:p>
            <a:pPr marL="0" indent="0">
              <a:spcBef>
                <a:spcPts val="2267"/>
              </a:spcBef>
              <a:spcAft>
                <a:spcPts val="2133"/>
              </a:spcAft>
              <a:buNone/>
            </a:pPr>
            <a:endParaRPr/>
          </a:p>
        </p:txBody>
      </p:sp>
      <p:sp>
        <p:nvSpPr>
          <p:cNvPr id="103" name="Google Shape;103;p17"/>
          <p:cNvSpPr/>
          <p:nvPr/>
        </p:nvSpPr>
        <p:spPr>
          <a:xfrm>
            <a:off x="0" y="16133"/>
            <a:ext cx="2422400" cy="68580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3277794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3213467" y="767933"/>
            <a:ext cx="8428800" cy="847200"/>
          </a:xfrm>
          <a:prstGeom prst="rect">
            <a:avLst/>
          </a:prstGeom>
        </p:spPr>
        <p:txBody>
          <a:bodyPr spcFirstLastPara="1" vert="horz" wrap="square" lIns="121900" tIns="121900" rIns="121900" bIns="121900" rtlCol="0" anchor="t" anchorCtr="0">
            <a:noAutofit/>
          </a:bodyPr>
          <a:lstStyle/>
          <a:p>
            <a:pPr algn="l"/>
            <a:r>
              <a:rPr lang="en"/>
              <a:t>Depressants - Effects</a:t>
            </a:r>
            <a:endParaRPr/>
          </a:p>
        </p:txBody>
      </p:sp>
      <p:sp>
        <p:nvSpPr>
          <p:cNvPr id="109" name="Google Shape;109;p18"/>
          <p:cNvSpPr txBox="1">
            <a:spLocks noGrp="1"/>
          </p:cNvSpPr>
          <p:nvPr>
            <p:ph type="body" idx="1"/>
          </p:nvPr>
        </p:nvSpPr>
        <p:spPr>
          <a:xfrm>
            <a:off x="3213483" y="2127701"/>
            <a:ext cx="8428800" cy="4003200"/>
          </a:xfrm>
          <a:prstGeom prst="rect">
            <a:avLst/>
          </a:prstGeom>
        </p:spPr>
        <p:txBody>
          <a:bodyPr spcFirstLastPara="1" vert="horz" wrap="square" lIns="121900" tIns="121900" rIns="121900" bIns="121900" rtlCol="0" anchor="t" anchorCtr="0">
            <a:noAutofit/>
          </a:bodyPr>
          <a:lstStyle/>
          <a:p>
            <a:pPr marL="914377">
              <a:buClr>
                <a:srgbClr val="000000"/>
              </a:buClr>
              <a:buFont typeface="Lato"/>
              <a:buChar char="●"/>
            </a:pPr>
            <a:r>
              <a:rPr lang="en">
                <a:solidFill>
                  <a:srgbClr val="000000"/>
                </a:solidFill>
              </a:rPr>
              <a:t>Higher risk of high blood sugar, diabetes and weight gain</a:t>
            </a:r>
            <a:endParaRPr>
              <a:solidFill>
                <a:srgbClr val="000000"/>
              </a:solidFill>
            </a:endParaRPr>
          </a:p>
          <a:p>
            <a:pPr marL="914377">
              <a:buClr>
                <a:srgbClr val="000000"/>
              </a:buClr>
              <a:buFont typeface="Lato"/>
              <a:buChar char="●"/>
            </a:pPr>
            <a:r>
              <a:rPr lang="en">
                <a:solidFill>
                  <a:srgbClr val="000000"/>
                </a:solidFill>
              </a:rPr>
              <a:t>Increased body temperature</a:t>
            </a:r>
            <a:endParaRPr>
              <a:solidFill>
                <a:srgbClr val="000000"/>
              </a:solidFill>
            </a:endParaRPr>
          </a:p>
          <a:p>
            <a:pPr marL="914377">
              <a:buClr>
                <a:srgbClr val="000000"/>
              </a:buClr>
              <a:buFont typeface="Lato"/>
              <a:buChar char="●"/>
            </a:pPr>
            <a:r>
              <a:rPr lang="en">
                <a:solidFill>
                  <a:srgbClr val="000000"/>
                </a:solidFill>
              </a:rPr>
              <a:t>Delirium</a:t>
            </a:r>
            <a:endParaRPr>
              <a:solidFill>
                <a:srgbClr val="000000"/>
              </a:solidFill>
            </a:endParaRPr>
          </a:p>
          <a:p>
            <a:pPr marL="914377">
              <a:buClr>
                <a:srgbClr val="000000"/>
              </a:buClr>
              <a:buFont typeface="Lato"/>
              <a:buChar char="●"/>
            </a:pPr>
            <a:r>
              <a:rPr lang="en">
                <a:solidFill>
                  <a:srgbClr val="000000"/>
                </a:solidFill>
              </a:rPr>
              <a:t>Sluggish thinking</a:t>
            </a:r>
            <a:endParaRPr>
              <a:solidFill>
                <a:srgbClr val="000000"/>
              </a:solidFill>
            </a:endParaRPr>
          </a:p>
          <a:p>
            <a:pPr marL="914377">
              <a:buClr>
                <a:srgbClr val="000000"/>
              </a:buClr>
              <a:buFont typeface="Lato"/>
              <a:buChar char="●"/>
            </a:pPr>
            <a:r>
              <a:rPr lang="en">
                <a:solidFill>
                  <a:srgbClr val="000000"/>
                </a:solidFill>
              </a:rPr>
              <a:t>Low blood pressure</a:t>
            </a:r>
            <a:endParaRPr>
              <a:solidFill>
                <a:srgbClr val="000000"/>
              </a:solidFill>
            </a:endParaRPr>
          </a:p>
          <a:p>
            <a:pPr marL="914377">
              <a:buClr>
                <a:srgbClr val="000000"/>
              </a:buClr>
              <a:buFont typeface="Lato"/>
              <a:buChar char="●"/>
            </a:pPr>
            <a:r>
              <a:rPr lang="en">
                <a:solidFill>
                  <a:srgbClr val="000000"/>
                </a:solidFill>
              </a:rPr>
              <a:t>Impaired memory</a:t>
            </a:r>
            <a:endParaRPr>
              <a:solidFill>
                <a:srgbClr val="000000"/>
              </a:solidFill>
            </a:endParaRPr>
          </a:p>
          <a:p>
            <a:pPr marL="914377">
              <a:buClr>
                <a:srgbClr val="000000"/>
              </a:buClr>
              <a:buFont typeface="Lato"/>
              <a:buChar char="●"/>
            </a:pPr>
            <a:r>
              <a:rPr lang="en">
                <a:solidFill>
                  <a:srgbClr val="000000"/>
                </a:solidFill>
              </a:rPr>
              <a:t>Hallucinations</a:t>
            </a:r>
            <a:endParaRPr>
              <a:solidFill>
                <a:srgbClr val="000000"/>
              </a:solidFill>
            </a:endParaRPr>
          </a:p>
          <a:p>
            <a:pPr marL="914377">
              <a:buClr>
                <a:srgbClr val="000000"/>
              </a:buClr>
              <a:buFont typeface="Lato"/>
              <a:buChar char="●"/>
            </a:pPr>
            <a:r>
              <a:rPr lang="en">
                <a:solidFill>
                  <a:srgbClr val="000000"/>
                </a:solidFill>
              </a:rPr>
              <a:t>Death from withdrawal</a:t>
            </a:r>
            <a:endParaRPr>
              <a:solidFill>
                <a:srgbClr val="000000"/>
              </a:solidFill>
            </a:endParaRPr>
          </a:p>
          <a:p>
            <a:pPr marL="0" indent="0">
              <a:spcBef>
                <a:spcPts val="2267"/>
              </a:spcBef>
              <a:spcAft>
                <a:spcPts val="2133"/>
              </a:spcAft>
              <a:buNone/>
            </a:pPr>
            <a:endParaRPr/>
          </a:p>
        </p:txBody>
      </p:sp>
      <p:sp>
        <p:nvSpPr>
          <p:cNvPr id="110" name="Google Shape;110;p18"/>
          <p:cNvSpPr/>
          <p:nvPr/>
        </p:nvSpPr>
        <p:spPr>
          <a:xfrm>
            <a:off x="0" y="16133"/>
            <a:ext cx="2422400" cy="68580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1084642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2858721" y="767933"/>
            <a:ext cx="8428800" cy="847200"/>
          </a:xfrm>
          <a:prstGeom prst="rect">
            <a:avLst/>
          </a:prstGeom>
        </p:spPr>
        <p:txBody>
          <a:bodyPr spcFirstLastPara="1" vert="horz" wrap="square" lIns="121900" tIns="121900" rIns="121900" bIns="121900" rtlCol="0" anchor="t" anchorCtr="0">
            <a:noAutofit/>
          </a:bodyPr>
          <a:lstStyle/>
          <a:p>
            <a:pPr algn="l"/>
            <a:r>
              <a:rPr lang="en"/>
              <a:t>Stimulants</a:t>
            </a:r>
            <a:endParaRPr/>
          </a:p>
        </p:txBody>
      </p:sp>
      <p:sp>
        <p:nvSpPr>
          <p:cNvPr id="134" name="Google Shape;134;p21"/>
          <p:cNvSpPr txBox="1">
            <a:spLocks noGrp="1"/>
          </p:cNvSpPr>
          <p:nvPr>
            <p:ph type="body" idx="1"/>
          </p:nvPr>
        </p:nvSpPr>
        <p:spPr>
          <a:xfrm>
            <a:off x="3116567" y="1615133"/>
            <a:ext cx="8428800" cy="4860400"/>
          </a:xfrm>
          <a:prstGeom prst="rect">
            <a:avLst/>
          </a:prstGeom>
        </p:spPr>
        <p:txBody>
          <a:bodyPr spcFirstLastPara="1" vert="horz" wrap="square" lIns="121900" tIns="121900" rIns="121900" bIns="121900" rtlCol="0" anchor="t" anchorCtr="0">
            <a:noAutofit/>
          </a:bodyPr>
          <a:lstStyle/>
          <a:p>
            <a:pPr>
              <a:buClr>
                <a:srgbClr val="000000"/>
              </a:buClr>
            </a:pPr>
            <a:r>
              <a:rPr lang="en">
                <a:solidFill>
                  <a:srgbClr val="000000"/>
                </a:solidFill>
              </a:rPr>
              <a:t>Stimulants are referred to as uppers. </a:t>
            </a:r>
            <a:endParaRPr>
              <a:solidFill>
                <a:srgbClr val="000000"/>
              </a:solidFill>
            </a:endParaRPr>
          </a:p>
          <a:p>
            <a:pPr>
              <a:buClr>
                <a:srgbClr val="000000"/>
              </a:buClr>
            </a:pPr>
            <a:r>
              <a:rPr lang="en">
                <a:solidFill>
                  <a:srgbClr val="000000"/>
                </a:solidFill>
              </a:rPr>
              <a:t>They impact the CNS, causing the user to feel like they are “speeding up.”</a:t>
            </a:r>
            <a:endParaRPr>
              <a:solidFill>
                <a:srgbClr val="000000"/>
              </a:solidFill>
            </a:endParaRPr>
          </a:p>
          <a:p>
            <a:pPr>
              <a:buClr>
                <a:srgbClr val="000000"/>
              </a:buClr>
            </a:pPr>
            <a:r>
              <a:rPr lang="en">
                <a:solidFill>
                  <a:srgbClr val="000000"/>
                </a:solidFill>
              </a:rPr>
              <a:t>Increase alertness, heart rate, blood pressure, breathing, and blood sugar.</a:t>
            </a:r>
            <a:endParaRPr>
              <a:solidFill>
                <a:srgbClr val="000000"/>
              </a:solidFill>
            </a:endParaRPr>
          </a:p>
          <a:p>
            <a:pPr>
              <a:buClr>
                <a:srgbClr val="000000"/>
              </a:buClr>
            </a:pPr>
            <a:r>
              <a:rPr lang="en">
                <a:solidFill>
                  <a:srgbClr val="000000"/>
                </a:solidFill>
              </a:rPr>
              <a:t>Usually prescribed for ADHD, narcolepsy, and asthma (open up breathing passages).</a:t>
            </a:r>
            <a:endParaRPr>
              <a:solidFill>
                <a:srgbClr val="000000"/>
              </a:solidFill>
            </a:endParaRPr>
          </a:p>
          <a:p>
            <a:pPr>
              <a:buClr>
                <a:srgbClr val="000000"/>
              </a:buClr>
            </a:pPr>
            <a:r>
              <a:rPr lang="en">
                <a:solidFill>
                  <a:srgbClr val="000000"/>
                </a:solidFill>
              </a:rPr>
              <a:t>Aid in weight loss because they decrease appetite. The drugs can also help aid weight loss, as they can decrease appetite in users. </a:t>
            </a:r>
            <a:endParaRPr>
              <a:solidFill>
                <a:srgbClr val="000000"/>
              </a:solidFill>
            </a:endParaRPr>
          </a:p>
          <a:p>
            <a:pPr marL="0" indent="0">
              <a:spcBef>
                <a:spcPts val="2267"/>
              </a:spcBef>
              <a:spcAft>
                <a:spcPts val="2133"/>
              </a:spcAft>
              <a:buNone/>
            </a:pPr>
            <a:endParaRPr/>
          </a:p>
        </p:txBody>
      </p:sp>
      <p:sp>
        <p:nvSpPr>
          <p:cNvPr id="135" name="Google Shape;135;p21"/>
          <p:cNvSpPr/>
          <p:nvPr/>
        </p:nvSpPr>
        <p:spPr>
          <a:xfrm>
            <a:off x="0" y="16133"/>
            <a:ext cx="2422400" cy="6858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1114434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3200333" y="767933"/>
            <a:ext cx="8428800" cy="847200"/>
          </a:xfrm>
          <a:prstGeom prst="rect">
            <a:avLst/>
          </a:prstGeom>
        </p:spPr>
        <p:txBody>
          <a:bodyPr spcFirstLastPara="1" vert="horz" wrap="square" lIns="121900" tIns="121900" rIns="121900" bIns="121900" rtlCol="0" anchor="t" anchorCtr="0">
            <a:noAutofit/>
          </a:bodyPr>
          <a:lstStyle/>
          <a:p>
            <a:pPr algn="l"/>
            <a:r>
              <a:rPr lang="en"/>
              <a:t>Stimulants</a:t>
            </a:r>
            <a:endParaRPr/>
          </a:p>
        </p:txBody>
      </p:sp>
      <p:sp>
        <p:nvSpPr>
          <p:cNvPr id="141" name="Google Shape;141;p22"/>
          <p:cNvSpPr txBox="1">
            <a:spLocks noGrp="1"/>
          </p:cNvSpPr>
          <p:nvPr>
            <p:ph type="body" idx="1"/>
          </p:nvPr>
        </p:nvSpPr>
        <p:spPr>
          <a:xfrm>
            <a:off x="3213483" y="2127701"/>
            <a:ext cx="8428800" cy="4003200"/>
          </a:xfrm>
          <a:prstGeom prst="rect">
            <a:avLst/>
          </a:prstGeom>
        </p:spPr>
        <p:txBody>
          <a:bodyPr spcFirstLastPara="1" vert="horz" wrap="square" lIns="121900" tIns="121900" rIns="121900" bIns="121900" rtlCol="0" anchor="t" anchorCtr="0">
            <a:noAutofit/>
          </a:bodyPr>
          <a:lstStyle/>
          <a:p>
            <a:pPr marL="0" indent="0">
              <a:buNone/>
            </a:pPr>
            <a:r>
              <a:rPr lang="en"/>
              <a:t>Examples: </a:t>
            </a:r>
            <a:endParaRPr/>
          </a:p>
          <a:p>
            <a:pPr marL="914377">
              <a:spcBef>
                <a:spcPts val="2133"/>
              </a:spcBef>
              <a:buClr>
                <a:srgbClr val="000000"/>
              </a:buClr>
              <a:buFont typeface="Lato"/>
              <a:buChar char="●"/>
            </a:pPr>
            <a:r>
              <a:rPr lang="en">
                <a:solidFill>
                  <a:srgbClr val="000000"/>
                </a:solidFill>
              </a:rPr>
              <a:t>Adderall</a:t>
            </a:r>
            <a:endParaRPr>
              <a:solidFill>
                <a:srgbClr val="000000"/>
              </a:solidFill>
            </a:endParaRPr>
          </a:p>
          <a:p>
            <a:pPr marL="914377">
              <a:buClr>
                <a:srgbClr val="000000"/>
              </a:buClr>
              <a:buFont typeface="Lato"/>
              <a:buChar char="●"/>
            </a:pPr>
            <a:r>
              <a:rPr lang="en">
                <a:solidFill>
                  <a:srgbClr val="000000"/>
                </a:solidFill>
              </a:rPr>
              <a:t>Ritalin</a:t>
            </a:r>
            <a:endParaRPr>
              <a:solidFill>
                <a:srgbClr val="000000"/>
              </a:solidFill>
            </a:endParaRPr>
          </a:p>
          <a:p>
            <a:pPr marL="914377">
              <a:buClr>
                <a:srgbClr val="000000"/>
              </a:buClr>
              <a:buFont typeface="Lato"/>
              <a:buChar char="●"/>
            </a:pPr>
            <a:r>
              <a:rPr lang="en">
                <a:solidFill>
                  <a:srgbClr val="000000"/>
                </a:solidFill>
              </a:rPr>
              <a:t>Cocaine</a:t>
            </a:r>
            <a:endParaRPr>
              <a:solidFill>
                <a:srgbClr val="000000"/>
              </a:solidFill>
            </a:endParaRPr>
          </a:p>
          <a:p>
            <a:pPr marL="914377">
              <a:buClr>
                <a:srgbClr val="000000"/>
              </a:buClr>
              <a:buFont typeface="Lato"/>
              <a:buChar char="●"/>
            </a:pPr>
            <a:r>
              <a:rPr lang="en">
                <a:solidFill>
                  <a:srgbClr val="000000"/>
                </a:solidFill>
              </a:rPr>
              <a:t>Methamphetamine</a:t>
            </a:r>
            <a:endParaRPr>
              <a:solidFill>
                <a:srgbClr val="000000"/>
              </a:solidFill>
            </a:endParaRPr>
          </a:p>
          <a:p>
            <a:pPr marL="914377">
              <a:buClr>
                <a:srgbClr val="000000"/>
              </a:buClr>
              <a:buFont typeface="Lato"/>
              <a:buChar char="●"/>
            </a:pPr>
            <a:r>
              <a:rPr lang="en">
                <a:solidFill>
                  <a:srgbClr val="000000"/>
                </a:solidFill>
              </a:rPr>
              <a:t>Ecstasy</a:t>
            </a:r>
            <a:endParaRPr>
              <a:solidFill>
                <a:srgbClr val="000000"/>
              </a:solidFill>
            </a:endParaRPr>
          </a:p>
          <a:p>
            <a:pPr marL="914377">
              <a:buClr>
                <a:srgbClr val="000000"/>
              </a:buClr>
              <a:buFont typeface="Lato"/>
              <a:buChar char="●"/>
            </a:pPr>
            <a:r>
              <a:rPr lang="en">
                <a:solidFill>
                  <a:srgbClr val="000000"/>
                </a:solidFill>
              </a:rPr>
              <a:t>Caffeine</a:t>
            </a:r>
            <a:endParaRPr>
              <a:solidFill>
                <a:srgbClr val="000000"/>
              </a:solidFill>
            </a:endParaRPr>
          </a:p>
          <a:p>
            <a:pPr marL="914377">
              <a:buClr>
                <a:srgbClr val="000000"/>
              </a:buClr>
              <a:buFont typeface="Roboto"/>
              <a:buChar char="●"/>
            </a:pPr>
            <a:r>
              <a:rPr lang="en">
                <a:solidFill>
                  <a:srgbClr val="000000"/>
                </a:solidFill>
              </a:rPr>
              <a:t>Nicotine</a:t>
            </a:r>
            <a:endParaRPr>
              <a:solidFill>
                <a:srgbClr val="000000"/>
              </a:solidFill>
            </a:endParaRPr>
          </a:p>
          <a:p>
            <a:pPr marL="0" indent="0">
              <a:spcBef>
                <a:spcPts val="2267"/>
              </a:spcBef>
              <a:spcAft>
                <a:spcPts val="2133"/>
              </a:spcAft>
              <a:buNone/>
            </a:pPr>
            <a:endParaRPr/>
          </a:p>
        </p:txBody>
      </p:sp>
      <p:sp>
        <p:nvSpPr>
          <p:cNvPr id="142" name="Google Shape;142;p22"/>
          <p:cNvSpPr/>
          <p:nvPr/>
        </p:nvSpPr>
        <p:spPr>
          <a:xfrm>
            <a:off x="0" y="16133"/>
            <a:ext cx="2422400" cy="6858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pic>
        <p:nvPicPr>
          <p:cNvPr id="143" name="Google Shape;143;p22"/>
          <p:cNvPicPr preferRelativeResize="0"/>
          <p:nvPr/>
        </p:nvPicPr>
        <p:blipFill rotWithShape="1">
          <a:blip r:embed="rId3">
            <a:alphaModFix/>
          </a:blip>
          <a:srcRect l="9912" t="31527" r="33446" b="8075"/>
          <a:stretch/>
        </p:blipFill>
        <p:spPr>
          <a:xfrm>
            <a:off x="8183367" y="2234000"/>
            <a:ext cx="3362000" cy="2390000"/>
          </a:xfrm>
          <a:prstGeom prst="rect">
            <a:avLst/>
          </a:prstGeom>
          <a:noFill/>
          <a:ln>
            <a:noFill/>
          </a:ln>
        </p:spPr>
      </p:pic>
    </p:spTree>
    <p:extLst>
      <p:ext uri="{BB962C8B-B14F-4D97-AF65-F5344CB8AC3E}">
        <p14:creationId xmlns:p14="http://schemas.microsoft.com/office/powerpoint/2010/main" val="2292964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3200333" y="767933"/>
            <a:ext cx="8428800" cy="847200"/>
          </a:xfrm>
          <a:prstGeom prst="rect">
            <a:avLst/>
          </a:prstGeom>
        </p:spPr>
        <p:txBody>
          <a:bodyPr spcFirstLastPara="1" vert="horz" wrap="square" lIns="121900" tIns="121900" rIns="121900" bIns="121900" rtlCol="0" anchor="t" anchorCtr="0">
            <a:noAutofit/>
          </a:bodyPr>
          <a:lstStyle/>
          <a:p>
            <a:pPr algn="l"/>
            <a:r>
              <a:rPr lang="en"/>
              <a:t>Stimulants - Effects</a:t>
            </a:r>
            <a:endParaRPr/>
          </a:p>
        </p:txBody>
      </p:sp>
      <p:sp>
        <p:nvSpPr>
          <p:cNvPr id="149" name="Google Shape;149;p23"/>
          <p:cNvSpPr txBox="1">
            <a:spLocks noGrp="1"/>
          </p:cNvSpPr>
          <p:nvPr>
            <p:ph type="body" idx="1"/>
          </p:nvPr>
        </p:nvSpPr>
        <p:spPr>
          <a:xfrm>
            <a:off x="3213483" y="2127701"/>
            <a:ext cx="8428800" cy="4003200"/>
          </a:xfrm>
          <a:prstGeom prst="rect">
            <a:avLst/>
          </a:prstGeom>
        </p:spPr>
        <p:txBody>
          <a:bodyPr spcFirstLastPara="1" vert="horz" wrap="square" lIns="121900" tIns="121900" rIns="121900" bIns="121900" rtlCol="0" anchor="t" anchorCtr="0">
            <a:noAutofit/>
          </a:bodyPr>
          <a:lstStyle/>
          <a:p>
            <a:pPr marL="914377">
              <a:buClr>
                <a:srgbClr val="000000"/>
              </a:buClr>
              <a:buFont typeface="Lato"/>
              <a:buChar char="●"/>
            </a:pPr>
            <a:r>
              <a:rPr lang="en">
                <a:solidFill>
                  <a:srgbClr val="000000"/>
                </a:solidFill>
              </a:rPr>
              <a:t>Anxiety</a:t>
            </a:r>
            <a:endParaRPr>
              <a:solidFill>
                <a:srgbClr val="000000"/>
              </a:solidFill>
            </a:endParaRPr>
          </a:p>
          <a:p>
            <a:pPr marL="914377">
              <a:buClr>
                <a:srgbClr val="000000"/>
              </a:buClr>
              <a:buFont typeface="Lato"/>
              <a:buChar char="●"/>
            </a:pPr>
            <a:r>
              <a:rPr lang="en">
                <a:solidFill>
                  <a:srgbClr val="000000"/>
                </a:solidFill>
              </a:rPr>
              <a:t>Paranoia</a:t>
            </a:r>
            <a:endParaRPr>
              <a:solidFill>
                <a:srgbClr val="000000"/>
              </a:solidFill>
            </a:endParaRPr>
          </a:p>
          <a:p>
            <a:pPr marL="914377">
              <a:buClr>
                <a:srgbClr val="000000"/>
              </a:buClr>
              <a:buFont typeface="Lato"/>
              <a:buChar char="●"/>
            </a:pPr>
            <a:r>
              <a:rPr lang="en">
                <a:solidFill>
                  <a:srgbClr val="000000"/>
                </a:solidFill>
              </a:rPr>
              <a:t>Psychosis</a:t>
            </a:r>
            <a:endParaRPr>
              <a:solidFill>
                <a:srgbClr val="000000"/>
              </a:solidFill>
            </a:endParaRPr>
          </a:p>
          <a:p>
            <a:pPr marL="914377">
              <a:buClr>
                <a:srgbClr val="000000"/>
              </a:buClr>
              <a:buFont typeface="Lato"/>
              <a:buChar char="●"/>
            </a:pPr>
            <a:r>
              <a:rPr lang="en">
                <a:solidFill>
                  <a:srgbClr val="000000"/>
                </a:solidFill>
              </a:rPr>
              <a:t>High body temperature</a:t>
            </a:r>
            <a:endParaRPr>
              <a:solidFill>
                <a:srgbClr val="000000"/>
              </a:solidFill>
            </a:endParaRPr>
          </a:p>
          <a:p>
            <a:pPr marL="914377">
              <a:buClr>
                <a:srgbClr val="000000"/>
              </a:buClr>
              <a:buFont typeface="Lato"/>
              <a:buChar char="●"/>
            </a:pPr>
            <a:r>
              <a:rPr lang="en">
                <a:solidFill>
                  <a:srgbClr val="000000"/>
                </a:solidFill>
              </a:rPr>
              <a:t>Depression</a:t>
            </a:r>
            <a:endParaRPr>
              <a:solidFill>
                <a:srgbClr val="000000"/>
              </a:solidFill>
            </a:endParaRPr>
          </a:p>
          <a:p>
            <a:pPr marL="914377">
              <a:buClr>
                <a:srgbClr val="000000"/>
              </a:buClr>
              <a:buFont typeface="Lato"/>
              <a:buChar char="●"/>
            </a:pPr>
            <a:r>
              <a:rPr lang="en">
                <a:solidFill>
                  <a:srgbClr val="000000"/>
                </a:solidFill>
              </a:rPr>
              <a:t>Heart failure</a:t>
            </a:r>
            <a:endParaRPr>
              <a:solidFill>
                <a:srgbClr val="000000"/>
              </a:solidFill>
            </a:endParaRPr>
          </a:p>
          <a:p>
            <a:pPr marL="914377">
              <a:buClr>
                <a:srgbClr val="000000"/>
              </a:buClr>
              <a:buFont typeface="Lato"/>
              <a:buChar char="●"/>
            </a:pPr>
            <a:r>
              <a:rPr lang="en">
                <a:solidFill>
                  <a:srgbClr val="000000"/>
                </a:solidFill>
              </a:rPr>
              <a:t>Stroke</a:t>
            </a:r>
            <a:endParaRPr>
              <a:solidFill>
                <a:srgbClr val="000000"/>
              </a:solidFill>
            </a:endParaRPr>
          </a:p>
          <a:p>
            <a:pPr marL="914377">
              <a:buClr>
                <a:srgbClr val="000000"/>
              </a:buClr>
              <a:buFont typeface="Lato"/>
              <a:buChar char="●"/>
            </a:pPr>
            <a:r>
              <a:rPr lang="en">
                <a:solidFill>
                  <a:srgbClr val="000000"/>
                </a:solidFill>
              </a:rPr>
              <a:t>Seizures</a:t>
            </a:r>
            <a:endParaRPr>
              <a:solidFill>
                <a:srgbClr val="000000"/>
              </a:solidFill>
            </a:endParaRPr>
          </a:p>
          <a:p>
            <a:pPr marL="0" indent="0">
              <a:spcBef>
                <a:spcPts val="2267"/>
              </a:spcBef>
              <a:spcAft>
                <a:spcPts val="2133"/>
              </a:spcAft>
              <a:buNone/>
            </a:pPr>
            <a:endParaRPr/>
          </a:p>
        </p:txBody>
      </p:sp>
      <p:sp>
        <p:nvSpPr>
          <p:cNvPr id="150" name="Google Shape;150;p23"/>
          <p:cNvSpPr/>
          <p:nvPr/>
        </p:nvSpPr>
        <p:spPr>
          <a:xfrm>
            <a:off x="0" y="16133"/>
            <a:ext cx="2422400" cy="6858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572964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5"/>
          <p:cNvSpPr txBox="1">
            <a:spLocks noGrp="1"/>
          </p:cNvSpPr>
          <p:nvPr>
            <p:ph type="title"/>
          </p:nvPr>
        </p:nvSpPr>
        <p:spPr>
          <a:xfrm>
            <a:off x="3200333" y="767933"/>
            <a:ext cx="8428800" cy="847200"/>
          </a:xfrm>
          <a:prstGeom prst="rect">
            <a:avLst/>
          </a:prstGeom>
        </p:spPr>
        <p:txBody>
          <a:bodyPr spcFirstLastPara="1" vert="horz" wrap="square" lIns="121900" tIns="121900" rIns="121900" bIns="121900" rtlCol="0" anchor="t" anchorCtr="0">
            <a:noAutofit/>
          </a:bodyPr>
          <a:lstStyle/>
          <a:p>
            <a:pPr algn="l"/>
            <a:r>
              <a:rPr lang="en"/>
              <a:t>Hallucinogens</a:t>
            </a:r>
            <a:endParaRPr/>
          </a:p>
        </p:txBody>
      </p:sp>
      <p:sp>
        <p:nvSpPr>
          <p:cNvPr id="243" name="Google Shape;243;p35"/>
          <p:cNvSpPr txBox="1">
            <a:spLocks noGrp="1"/>
          </p:cNvSpPr>
          <p:nvPr>
            <p:ph type="body" idx="1"/>
          </p:nvPr>
        </p:nvSpPr>
        <p:spPr>
          <a:xfrm>
            <a:off x="3213483" y="2127701"/>
            <a:ext cx="8428800" cy="4003200"/>
          </a:xfrm>
          <a:prstGeom prst="rect">
            <a:avLst/>
          </a:prstGeom>
        </p:spPr>
        <p:txBody>
          <a:bodyPr spcFirstLastPara="1" vert="horz" wrap="square" lIns="121900" tIns="121900" rIns="121900" bIns="121900" rtlCol="0" anchor="t" anchorCtr="0">
            <a:noAutofit/>
          </a:bodyPr>
          <a:lstStyle/>
          <a:p>
            <a:pPr>
              <a:buClr>
                <a:srgbClr val="444444"/>
              </a:buClr>
            </a:pPr>
            <a:r>
              <a:rPr lang="en">
                <a:solidFill>
                  <a:srgbClr val="444444"/>
                </a:solidFill>
                <a:highlight>
                  <a:srgbClr val="FFFFFF"/>
                </a:highlight>
              </a:rPr>
              <a:t>Drugs that alter perception (awareness of surrounding objects and conditions), thoughts, and feelings.</a:t>
            </a:r>
            <a:endParaRPr>
              <a:solidFill>
                <a:srgbClr val="444444"/>
              </a:solidFill>
              <a:highlight>
                <a:srgbClr val="FFFFFF"/>
              </a:highlight>
            </a:endParaRPr>
          </a:p>
          <a:p>
            <a:pPr>
              <a:buClr>
                <a:srgbClr val="444444"/>
              </a:buClr>
            </a:pPr>
            <a:r>
              <a:rPr lang="en">
                <a:solidFill>
                  <a:srgbClr val="444444"/>
                </a:solidFill>
                <a:highlight>
                  <a:srgbClr val="FFFFFF"/>
                </a:highlight>
              </a:rPr>
              <a:t>Cause hallucinations or sensations &amp; images that seem real, though they are not.</a:t>
            </a:r>
            <a:endParaRPr>
              <a:solidFill>
                <a:srgbClr val="444444"/>
              </a:solidFill>
              <a:highlight>
                <a:srgbClr val="FFFFFF"/>
              </a:highlight>
            </a:endParaRPr>
          </a:p>
          <a:p>
            <a:pPr>
              <a:buClr>
                <a:srgbClr val="444444"/>
              </a:buClr>
            </a:pPr>
            <a:r>
              <a:rPr lang="en">
                <a:solidFill>
                  <a:srgbClr val="444444"/>
                </a:solidFill>
                <a:highlight>
                  <a:srgbClr val="FFFFFF"/>
                </a:highlight>
              </a:rPr>
              <a:t>Can be found in some plants and mushrooms or can be human-made.</a:t>
            </a:r>
            <a:endParaRPr>
              <a:solidFill>
                <a:srgbClr val="444444"/>
              </a:solidFill>
              <a:highlight>
                <a:srgbClr val="FFFFFF"/>
              </a:highlight>
            </a:endParaRPr>
          </a:p>
          <a:p>
            <a:pPr>
              <a:buClr>
                <a:srgbClr val="444444"/>
              </a:buClr>
            </a:pPr>
            <a:r>
              <a:rPr lang="en">
                <a:solidFill>
                  <a:srgbClr val="444444"/>
                </a:solidFill>
                <a:highlight>
                  <a:srgbClr val="FFFFFF"/>
                </a:highlight>
              </a:rPr>
              <a:t>Have been used for centuries for religious rituals.</a:t>
            </a:r>
            <a:endParaRPr/>
          </a:p>
        </p:txBody>
      </p:sp>
      <p:pic>
        <p:nvPicPr>
          <p:cNvPr id="244" name="Google Shape;244;p35"/>
          <p:cNvPicPr preferRelativeResize="0"/>
          <p:nvPr/>
        </p:nvPicPr>
        <p:blipFill>
          <a:blip r:embed="rId3">
            <a:alphaModFix/>
          </a:blip>
          <a:stretch>
            <a:fillRect/>
          </a:stretch>
        </p:blipFill>
        <p:spPr>
          <a:xfrm>
            <a:off x="2" y="0"/>
            <a:ext cx="2528300" cy="6858000"/>
          </a:xfrm>
          <a:prstGeom prst="rect">
            <a:avLst/>
          </a:prstGeom>
          <a:noFill/>
          <a:ln>
            <a:noFill/>
          </a:ln>
        </p:spPr>
      </p:pic>
    </p:spTree>
    <p:extLst>
      <p:ext uri="{BB962C8B-B14F-4D97-AF65-F5344CB8AC3E}">
        <p14:creationId xmlns:p14="http://schemas.microsoft.com/office/powerpoint/2010/main" val="1028068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Surrounding Drugs</a:t>
            </a:r>
            <a:endParaRPr lang="en-US" dirty="0"/>
          </a:p>
        </p:txBody>
      </p:sp>
      <p:sp>
        <p:nvSpPr>
          <p:cNvPr id="3" name="Content Placeholder 2"/>
          <p:cNvSpPr>
            <a:spLocks noGrp="1"/>
          </p:cNvSpPr>
          <p:nvPr>
            <p:ph idx="1"/>
          </p:nvPr>
        </p:nvSpPr>
        <p:spPr>
          <a:xfrm>
            <a:off x="1484311" y="1703172"/>
            <a:ext cx="10018713" cy="3124201"/>
          </a:xfrm>
        </p:spPr>
        <p:txBody>
          <a:bodyPr/>
          <a:lstStyle/>
          <a:p>
            <a:r>
              <a:rPr lang="en-CA" altLang="en-US" dirty="0"/>
              <a:t>There are three main factors to keep in mind when considering using drugs:</a:t>
            </a:r>
          </a:p>
          <a:p>
            <a:pPr lvl="1"/>
            <a:r>
              <a:rPr lang="en-CA" altLang="en-US" dirty="0"/>
              <a:t>The Drug</a:t>
            </a:r>
          </a:p>
          <a:p>
            <a:pPr lvl="1"/>
            <a:r>
              <a:rPr lang="en-CA" altLang="en-US" dirty="0"/>
              <a:t>The User</a:t>
            </a:r>
          </a:p>
          <a:p>
            <a:pPr lvl="1"/>
            <a:r>
              <a:rPr lang="en-CA" altLang="en-US" dirty="0"/>
              <a:t>The Context</a:t>
            </a:r>
          </a:p>
          <a:p>
            <a:endParaRPr lang="en-US" dirty="0"/>
          </a:p>
        </p:txBody>
      </p:sp>
    </p:spTree>
    <p:extLst>
      <p:ext uri="{BB962C8B-B14F-4D97-AF65-F5344CB8AC3E}">
        <p14:creationId xmlns:p14="http://schemas.microsoft.com/office/powerpoint/2010/main" val="3159530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6"/>
          <p:cNvSpPr txBox="1">
            <a:spLocks noGrp="1"/>
          </p:cNvSpPr>
          <p:nvPr>
            <p:ph type="title"/>
          </p:nvPr>
        </p:nvSpPr>
        <p:spPr>
          <a:xfrm>
            <a:off x="3200333" y="767933"/>
            <a:ext cx="8428800" cy="847200"/>
          </a:xfrm>
          <a:prstGeom prst="rect">
            <a:avLst/>
          </a:prstGeom>
        </p:spPr>
        <p:txBody>
          <a:bodyPr spcFirstLastPara="1" vert="horz" wrap="square" lIns="121900" tIns="121900" rIns="121900" bIns="121900" rtlCol="0" anchor="t" anchorCtr="0">
            <a:noAutofit/>
          </a:bodyPr>
          <a:lstStyle/>
          <a:p>
            <a:pPr algn="l"/>
            <a:r>
              <a:rPr lang="en"/>
              <a:t>Hallucinogens</a:t>
            </a:r>
            <a:endParaRPr/>
          </a:p>
        </p:txBody>
      </p:sp>
      <p:sp>
        <p:nvSpPr>
          <p:cNvPr id="250" name="Google Shape;250;p36"/>
          <p:cNvSpPr txBox="1">
            <a:spLocks noGrp="1"/>
          </p:cNvSpPr>
          <p:nvPr>
            <p:ph type="body" idx="1"/>
          </p:nvPr>
        </p:nvSpPr>
        <p:spPr>
          <a:xfrm>
            <a:off x="3213483" y="2127701"/>
            <a:ext cx="8428800" cy="4003200"/>
          </a:xfrm>
          <a:prstGeom prst="rect">
            <a:avLst/>
          </a:prstGeom>
        </p:spPr>
        <p:txBody>
          <a:bodyPr spcFirstLastPara="1" vert="horz" wrap="square" lIns="121900" tIns="121900" rIns="121900" bIns="121900" rtlCol="0" anchor="t" anchorCtr="0">
            <a:noAutofit/>
          </a:bodyPr>
          <a:lstStyle/>
          <a:p>
            <a:pPr marL="0" indent="0">
              <a:buNone/>
            </a:pPr>
            <a:r>
              <a:rPr lang="en"/>
              <a:t>Examples:</a:t>
            </a:r>
            <a:endParaRPr/>
          </a:p>
          <a:p>
            <a:pPr>
              <a:spcBef>
                <a:spcPts val="2133"/>
              </a:spcBef>
            </a:pPr>
            <a:r>
              <a:rPr lang="en"/>
              <a:t>LSD</a:t>
            </a:r>
            <a:endParaRPr/>
          </a:p>
          <a:p>
            <a:r>
              <a:rPr lang="en"/>
              <a:t>Psilocybin</a:t>
            </a:r>
            <a:endParaRPr/>
          </a:p>
          <a:p>
            <a:r>
              <a:rPr lang="en"/>
              <a:t>Peyote</a:t>
            </a:r>
            <a:endParaRPr/>
          </a:p>
          <a:p>
            <a:r>
              <a:rPr lang="en"/>
              <a:t>DMT</a:t>
            </a:r>
            <a:endParaRPr/>
          </a:p>
          <a:p>
            <a:pPr marL="0" indent="0">
              <a:spcBef>
                <a:spcPts val="2133"/>
              </a:spcBef>
              <a:spcAft>
                <a:spcPts val="2133"/>
              </a:spcAft>
              <a:buNone/>
            </a:pPr>
            <a:endParaRPr/>
          </a:p>
        </p:txBody>
      </p:sp>
      <p:pic>
        <p:nvPicPr>
          <p:cNvPr id="251" name="Google Shape;251;p36"/>
          <p:cNvPicPr preferRelativeResize="0"/>
          <p:nvPr/>
        </p:nvPicPr>
        <p:blipFill>
          <a:blip r:embed="rId3">
            <a:alphaModFix/>
          </a:blip>
          <a:stretch>
            <a:fillRect/>
          </a:stretch>
        </p:blipFill>
        <p:spPr>
          <a:xfrm>
            <a:off x="2" y="0"/>
            <a:ext cx="2528300" cy="6858000"/>
          </a:xfrm>
          <a:prstGeom prst="rect">
            <a:avLst/>
          </a:prstGeom>
          <a:noFill/>
          <a:ln>
            <a:noFill/>
          </a:ln>
        </p:spPr>
      </p:pic>
      <p:pic>
        <p:nvPicPr>
          <p:cNvPr id="252" name="Google Shape;252;p36"/>
          <p:cNvPicPr preferRelativeResize="0"/>
          <p:nvPr/>
        </p:nvPicPr>
        <p:blipFill>
          <a:blip r:embed="rId4">
            <a:alphaModFix/>
          </a:blip>
          <a:stretch>
            <a:fillRect/>
          </a:stretch>
        </p:blipFill>
        <p:spPr>
          <a:xfrm>
            <a:off x="6096001" y="2136759"/>
            <a:ext cx="5168932" cy="2584467"/>
          </a:xfrm>
          <a:prstGeom prst="rect">
            <a:avLst/>
          </a:prstGeom>
          <a:noFill/>
          <a:ln>
            <a:noFill/>
          </a:ln>
        </p:spPr>
      </p:pic>
    </p:spTree>
    <p:extLst>
      <p:ext uri="{BB962C8B-B14F-4D97-AF65-F5344CB8AC3E}">
        <p14:creationId xmlns:p14="http://schemas.microsoft.com/office/powerpoint/2010/main" val="4122975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5"/>
          <p:cNvSpPr txBox="1">
            <a:spLocks noGrp="1"/>
          </p:cNvSpPr>
          <p:nvPr>
            <p:ph type="title"/>
          </p:nvPr>
        </p:nvSpPr>
        <p:spPr>
          <a:xfrm>
            <a:off x="3200333" y="767933"/>
            <a:ext cx="8428800" cy="847200"/>
          </a:xfrm>
          <a:prstGeom prst="rect">
            <a:avLst/>
          </a:prstGeom>
        </p:spPr>
        <p:txBody>
          <a:bodyPr spcFirstLastPara="1" vert="horz" wrap="square" lIns="121900" tIns="121900" rIns="121900" bIns="121900" rtlCol="0" anchor="t" anchorCtr="0">
            <a:noAutofit/>
          </a:bodyPr>
          <a:lstStyle/>
          <a:p>
            <a:pPr algn="l"/>
            <a:r>
              <a:rPr lang="en"/>
              <a:t>Dissociatives</a:t>
            </a:r>
            <a:endParaRPr/>
          </a:p>
        </p:txBody>
      </p:sp>
      <p:sp>
        <p:nvSpPr>
          <p:cNvPr id="322" name="Google Shape;322;p45"/>
          <p:cNvSpPr txBox="1">
            <a:spLocks noGrp="1"/>
          </p:cNvSpPr>
          <p:nvPr>
            <p:ph type="body" idx="1"/>
          </p:nvPr>
        </p:nvSpPr>
        <p:spPr>
          <a:xfrm>
            <a:off x="2923333" y="1864600"/>
            <a:ext cx="5594000" cy="4740400"/>
          </a:xfrm>
          <a:prstGeom prst="rect">
            <a:avLst/>
          </a:prstGeom>
        </p:spPr>
        <p:txBody>
          <a:bodyPr spcFirstLastPara="1" vert="horz" wrap="square" lIns="121900" tIns="121900" rIns="121900" bIns="121900" rtlCol="0" anchor="t" anchorCtr="0">
            <a:noAutofit/>
          </a:bodyPr>
          <a:lstStyle/>
          <a:p>
            <a:pPr indent="-423323">
              <a:buClr>
                <a:srgbClr val="333333"/>
              </a:buClr>
              <a:buSzPts val="1400"/>
            </a:pPr>
            <a:r>
              <a:rPr lang="en" sz="1867">
                <a:solidFill>
                  <a:srgbClr val="333333"/>
                </a:solidFill>
              </a:rPr>
              <a:t>Originally used as anesthesia during surgeries.</a:t>
            </a:r>
            <a:endParaRPr sz="1867">
              <a:solidFill>
                <a:srgbClr val="333333"/>
              </a:solidFill>
            </a:endParaRPr>
          </a:p>
          <a:p>
            <a:pPr indent="-423323">
              <a:buClr>
                <a:srgbClr val="333333"/>
              </a:buClr>
              <a:buSzPts val="1400"/>
            </a:pPr>
            <a:r>
              <a:rPr lang="en" sz="1867">
                <a:solidFill>
                  <a:srgbClr val="333333"/>
                </a:solidFill>
              </a:rPr>
              <a:t>They work by interfering with the transmission of incoming sensory signals to the cerebral cortex and by disrupting the communication between parts of the CNS.</a:t>
            </a:r>
            <a:endParaRPr sz="1867">
              <a:solidFill>
                <a:srgbClr val="333333"/>
              </a:solidFill>
            </a:endParaRPr>
          </a:p>
          <a:p>
            <a:pPr indent="-423323">
              <a:buClr>
                <a:srgbClr val="333333"/>
              </a:buClr>
              <a:buSzPts val="1400"/>
            </a:pPr>
            <a:r>
              <a:rPr lang="en" sz="1867">
                <a:solidFill>
                  <a:srgbClr val="333333"/>
                </a:solidFill>
              </a:rPr>
              <a:t>The term “dissociative” refers to the dissociation of brainstem functions from higher cortical areas, which are responsible for altering pain sensations and other stimuli during medical procedures. </a:t>
            </a:r>
            <a:endParaRPr sz="1867">
              <a:solidFill>
                <a:srgbClr val="333333"/>
              </a:solidFill>
            </a:endParaRPr>
          </a:p>
          <a:p>
            <a:pPr marL="0" indent="0">
              <a:spcBef>
                <a:spcPts val="3067"/>
              </a:spcBef>
              <a:spcAft>
                <a:spcPts val="2133"/>
              </a:spcAft>
              <a:buNone/>
            </a:pPr>
            <a:endParaRPr sz="1867"/>
          </a:p>
        </p:txBody>
      </p:sp>
      <p:sp>
        <p:nvSpPr>
          <p:cNvPr id="323" name="Google Shape;323;p45"/>
          <p:cNvSpPr/>
          <p:nvPr/>
        </p:nvSpPr>
        <p:spPr>
          <a:xfrm>
            <a:off x="0" y="16133"/>
            <a:ext cx="2422400" cy="6858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pic>
        <p:nvPicPr>
          <p:cNvPr id="324" name="Google Shape;324;p45"/>
          <p:cNvPicPr preferRelativeResize="0"/>
          <p:nvPr/>
        </p:nvPicPr>
        <p:blipFill>
          <a:blip r:embed="rId3">
            <a:alphaModFix/>
          </a:blip>
          <a:stretch>
            <a:fillRect/>
          </a:stretch>
        </p:blipFill>
        <p:spPr>
          <a:xfrm>
            <a:off x="8380000" y="2133234"/>
            <a:ext cx="3249133" cy="3330367"/>
          </a:xfrm>
          <a:prstGeom prst="rect">
            <a:avLst/>
          </a:prstGeom>
          <a:noFill/>
          <a:ln>
            <a:noFill/>
          </a:ln>
        </p:spPr>
      </p:pic>
    </p:spTree>
    <p:extLst>
      <p:ext uri="{BB962C8B-B14F-4D97-AF65-F5344CB8AC3E}">
        <p14:creationId xmlns:p14="http://schemas.microsoft.com/office/powerpoint/2010/main" val="1065634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6"/>
          <p:cNvSpPr txBox="1">
            <a:spLocks noGrp="1"/>
          </p:cNvSpPr>
          <p:nvPr>
            <p:ph type="title"/>
          </p:nvPr>
        </p:nvSpPr>
        <p:spPr>
          <a:xfrm>
            <a:off x="3200333" y="767933"/>
            <a:ext cx="8428800" cy="847200"/>
          </a:xfrm>
          <a:prstGeom prst="rect">
            <a:avLst/>
          </a:prstGeom>
        </p:spPr>
        <p:txBody>
          <a:bodyPr spcFirstLastPara="1" vert="horz" wrap="square" lIns="121900" tIns="121900" rIns="121900" bIns="121900" rtlCol="0" anchor="t" anchorCtr="0">
            <a:noAutofit/>
          </a:bodyPr>
          <a:lstStyle/>
          <a:p>
            <a:pPr algn="l"/>
            <a:r>
              <a:rPr lang="en"/>
              <a:t>Dissociatives</a:t>
            </a:r>
            <a:endParaRPr/>
          </a:p>
        </p:txBody>
      </p:sp>
      <p:sp>
        <p:nvSpPr>
          <p:cNvPr id="330" name="Google Shape;330;p46"/>
          <p:cNvSpPr txBox="1">
            <a:spLocks noGrp="1"/>
          </p:cNvSpPr>
          <p:nvPr>
            <p:ph type="body" idx="1"/>
          </p:nvPr>
        </p:nvSpPr>
        <p:spPr>
          <a:xfrm>
            <a:off x="3213483" y="2127701"/>
            <a:ext cx="8428800" cy="4003200"/>
          </a:xfrm>
          <a:prstGeom prst="rect">
            <a:avLst/>
          </a:prstGeom>
        </p:spPr>
        <p:txBody>
          <a:bodyPr spcFirstLastPara="1" vert="horz" wrap="square" lIns="121900" tIns="121900" rIns="121900" bIns="121900" rtlCol="0" anchor="t" anchorCtr="0">
            <a:noAutofit/>
          </a:bodyPr>
          <a:lstStyle/>
          <a:p>
            <a:pPr marL="0" indent="0">
              <a:buNone/>
            </a:pPr>
            <a:r>
              <a:rPr lang="en"/>
              <a:t>Examples: </a:t>
            </a:r>
            <a:endParaRPr/>
          </a:p>
          <a:p>
            <a:pPr>
              <a:spcBef>
                <a:spcPts val="2133"/>
              </a:spcBef>
            </a:pPr>
            <a:r>
              <a:rPr lang="en"/>
              <a:t>PCP</a:t>
            </a:r>
            <a:endParaRPr/>
          </a:p>
          <a:p>
            <a:r>
              <a:rPr lang="en"/>
              <a:t>Ketamine</a:t>
            </a:r>
            <a:endParaRPr/>
          </a:p>
          <a:p>
            <a:r>
              <a:rPr lang="en"/>
              <a:t>DXM</a:t>
            </a:r>
            <a:endParaRPr/>
          </a:p>
        </p:txBody>
      </p:sp>
      <p:sp>
        <p:nvSpPr>
          <p:cNvPr id="331" name="Google Shape;331;p46"/>
          <p:cNvSpPr/>
          <p:nvPr/>
        </p:nvSpPr>
        <p:spPr>
          <a:xfrm>
            <a:off x="0" y="16133"/>
            <a:ext cx="2422400" cy="6858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pic>
        <p:nvPicPr>
          <p:cNvPr id="332" name="Google Shape;332;p46"/>
          <p:cNvPicPr preferRelativeResize="0"/>
          <p:nvPr/>
        </p:nvPicPr>
        <p:blipFill>
          <a:blip r:embed="rId3">
            <a:alphaModFix/>
          </a:blip>
          <a:stretch>
            <a:fillRect/>
          </a:stretch>
        </p:blipFill>
        <p:spPr>
          <a:xfrm>
            <a:off x="7663900" y="1674367"/>
            <a:ext cx="3334600" cy="3509267"/>
          </a:xfrm>
          <a:prstGeom prst="rect">
            <a:avLst/>
          </a:prstGeom>
          <a:noFill/>
          <a:ln>
            <a:noFill/>
          </a:ln>
        </p:spPr>
      </p:pic>
    </p:spTree>
    <p:extLst>
      <p:ext uri="{BB962C8B-B14F-4D97-AF65-F5344CB8AC3E}">
        <p14:creationId xmlns:p14="http://schemas.microsoft.com/office/powerpoint/2010/main" val="3354791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6"/>
          <p:cNvSpPr txBox="1">
            <a:spLocks noGrp="1"/>
          </p:cNvSpPr>
          <p:nvPr>
            <p:ph type="title"/>
          </p:nvPr>
        </p:nvSpPr>
        <p:spPr>
          <a:xfrm>
            <a:off x="3200333" y="767933"/>
            <a:ext cx="8428800" cy="847200"/>
          </a:xfrm>
          <a:prstGeom prst="rect">
            <a:avLst/>
          </a:prstGeom>
        </p:spPr>
        <p:txBody>
          <a:bodyPr spcFirstLastPara="1" vert="horz" wrap="square" lIns="121900" tIns="121900" rIns="121900" bIns="121900" rtlCol="0" anchor="t" anchorCtr="0">
            <a:noAutofit/>
          </a:bodyPr>
          <a:lstStyle/>
          <a:p>
            <a:pPr algn="l"/>
            <a:r>
              <a:rPr lang="en"/>
              <a:t>Opioids</a:t>
            </a:r>
            <a:endParaRPr/>
          </a:p>
        </p:txBody>
      </p:sp>
      <p:sp>
        <p:nvSpPr>
          <p:cNvPr id="406" name="Google Shape;406;p56"/>
          <p:cNvSpPr txBox="1">
            <a:spLocks noGrp="1"/>
          </p:cNvSpPr>
          <p:nvPr>
            <p:ph type="body" idx="1"/>
          </p:nvPr>
        </p:nvSpPr>
        <p:spPr>
          <a:xfrm>
            <a:off x="2611733" y="1665733"/>
            <a:ext cx="5672800" cy="3558800"/>
          </a:xfrm>
          <a:prstGeom prst="rect">
            <a:avLst/>
          </a:prstGeom>
        </p:spPr>
        <p:txBody>
          <a:bodyPr spcFirstLastPara="1" vert="horz" wrap="square" lIns="121900" tIns="121900" rIns="121900" bIns="121900" rtlCol="0" anchor="t" anchorCtr="0">
            <a:noAutofit/>
          </a:bodyPr>
          <a:lstStyle/>
          <a:p>
            <a:pPr marL="0" indent="0">
              <a:buNone/>
            </a:pPr>
            <a:endParaRPr>
              <a:solidFill>
                <a:srgbClr val="000000"/>
              </a:solidFill>
              <a:highlight>
                <a:srgbClr val="FFFFFF"/>
              </a:highlight>
            </a:endParaRPr>
          </a:p>
          <a:p>
            <a:pPr marL="0" indent="0">
              <a:spcBef>
                <a:spcPts val="2133"/>
              </a:spcBef>
              <a:buNone/>
            </a:pPr>
            <a:r>
              <a:rPr lang="en">
                <a:solidFill>
                  <a:srgbClr val="000000"/>
                </a:solidFill>
                <a:highlight>
                  <a:srgbClr val="FFFFFF"/>
                </a:highlight>
              </a:rPr>
              <a:t>Opioids are a class of drugs naturally found in the opium poppy plant.</a:t>
            </a:r>
            <a:endParaRPr>
              <a:solidFill>
                <a:srgbClr val="000000"/>
              </a:solidFill>
              <a:highlight>
                <a:srgbClr val="FFFFFF"/>
              </a:highlight>
            </a:endParaRPr>
          </a:p>
          <a:p>
            <a:pPr marL="0" indent="0">
              <a:spcBef>
                <a:spcPts val="2133"/>
              </a:spcBef>
              <a:buNone/>
            </a:pPr>
            <a:r>
              <a:rPr lang="en">
                <a:solidFill>
                  <a:srgbClr val="000000"/>
                </a:solidFill>
                <a:highlight>
                  <a:srgbClr val="FFFFFF"/>
                </a:highlight>
              </a:rPr>
              <a:t>Prescription opioids are used mostly to treat moderate to severe pain, though some opioids can be used to treat coughing and diarrhea.</a:t>
            </a:r>
            <a:endParaRPr>
              <a:solidFill>
                <a:srgbClr val="000000"/>
              </a:solidFill>
            </a:endParaRPr>
          </a:p>
          <a:p>
            <a:pPr marL="0" indent="0">
              <a:spcBef>
                <a:spcPts val="2133"/>
              </a:spcBef>
              <a:spcAft>
                <a:spcPts val="2133"/>
              </a:spcAft>
              <a:buNone/>
            </a:pPr>
            <a:endParaRPr/>
          </a:p>
        </p:txBody>
      </p:sp>
      <p:sp>
        <p:nvSpPr>
          <p:cNvPr id="407" name="Google Shape;407;p56"/>
          <p:cNvSpPr/>
          <p:nvPr/>
        </p:nvSpPr>
        <p:spPr>
          <a:xfrm>
            <a:off x="0" y="16133"/>
            <a:ext cx="2422400" cy="6858000"/>
          </a:xfrm>
          <a:prstGeom prst="rect">
            <a:avLst/>
          </a:prstGeom>
          <a:solidFill>
            <a:srgbClr val="8AEC14">
              <a:alpha val="7577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pic>
        <p:nvPicPr>
          <p:cNvPr id="408" name="Google Shape;408;p56"/>
          <p:cNvPicPr preferRelativeResize="0"/>
          <p:nvPr/>
        </p:nvPicPr>
        <p:blipFill>
          <a:blip r:embed="rId3">
            <a:alphaModFix/>
          </a:blip>
          <a:stretch>
            <a:fillRect/>
          </a:stretch>
        </p:blipFill>
        <p:spPr>
          <a:xfrm>
            <a:off x="8631933" y="1540133"/>
            <a:ext cx="2997200" cy="3810000"/>
          </a:xfrm>
          <a:prstGeom prst="rect">
            <a:avLst/>
          </a:prstGeom>
          <a:noFill/>
          <a:ln>
            <a:noFill/>
          </a:ln>
        </p:spPr>
      </p:pic>
    </p:spTree>
    <p:extLst>
      <p:ext uri="{BB962C8B-B14F-4D97-AF65-F5344CB8AC3E}">
        <p14:creationId xmlns:p14="http://schemas.microsoft.com/office/powerpoint/2010/main" val="3386577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7"/>
          <p:cNvSpPr txBox="1">
            <a:spLocks noGrp="1"/>
          </p:cNvSpPr>
          <p:nvPr>
            <p:ph type="title"/>
          </p:nvPr>
        </p:nvSpPr>
        <p:spPr>
          <a:xfrm>
            <a:off x="3200333" y="767933"/>
            <a:ext cx="8428800" cy="847200"/>
          </a:xfrm>
          <a:prstGeom prst="rect">
            <a:avLst/>
          </a:prstGeom>
        </p:spPr>
        <p:txBody>
          <a:bodyPr spcFirstLastPara="1" vert="horz" wrap="square" lIns="121900" tIns="121900" rIns="121900" bIns="121900" rtlCol="0" anchor="t" anchorCtr="0">
            <a:noAutofit/>
          </a:bodyPr>
          <a:lstStyle/>
          <a:p>
            <a:pPr algn="l"/>
            <a:r>
              <a:rPr lang="en"/>
              <a:t>Examples of Opioids</a:t>
            </a:r>
            <a:endParaRPr/>
          </a:p>
        </p:txBody>
      </p:sp>
      <p:sp>
        <p:nvSpPr>
          <p:cNvPr id="414" name="Google Shape;414;p57"/>
          <p:cNvSpPr txBox="1">
            <a:spLocks noGrp="1"/>
          </p:cNvSpPr>
          <p:nvPr>
            <p:ph type="body" idx="1"/>
          </p:nvPr>
        </p:nvSpPr>
        <p:spPr>
          <a:xfrm>
            <a:off x="3213483" y="2127701"/>
            <a:ext cx="8428800" cy="4003200"/>
          </a:xfrm>
          <a:prstGeom prst="rect">
            <a:avLst/>
          </a:prstGeom>
        </p:spPr>
        <p:txBody>
          <a:bodyPr spcFirstLastPara="1" vert="horz" wrap="square" lIns="121900" tIns="121900" rIns="121900" bIns="121900" rtlCol="0" anchor="t" anchorCtr="0">
            <a:noAutofit/>
          </a:bodyPr>
          <a:lstStyle/>
          <a:p>
            <a:r>
              <a:rPr lang="en"/>
              <a:t>Prescription Opioids</a:t>
            </a:r>
            <a:endParaRPr/>
          </a:p>
          <a:p>
            <a:pPr lvl="1" indent="-406390">
              <a:lnSpc>
                <a:spcPct val="160000"/>
              </a:lnSpc>
              <a:spcBef>
                <a:spcPts val="0"/>
              </a:spcBef>
              <a:buClr>
                <a:srgbClr val="444444"/>
              </a:buClr>
              <a:buSzPts val="1200"/>
            </a:pPr>
            <a:r>
              <a:rPr lang="en" sz="1600" b="1">
                <a:solidFill>
                  <a:srgbClr val="444444"/>
                </a:solidFill>
              </a:rPr>
              <a:t>hydrocodone</a:t>
            </a:r>
            <a:r>
              <a:rPr lang="en" sz="1600">
                <a:solidFill>
                  <a:srgbClr val="444444"/>
                </a:solidFill>
              </a:rPr>
              <a:t> (Vicodin®) </a:t>
            </a:r>
            <a:r>
              <a:rPr lang="en" sz="1600" b="1">
                <a:solidFill>
                  <a:srgbClr val="444444"/>
                </a:solidFill>
              </a:rPr>
              <a:t>oxycodone</a:t>
            </a:r>
            <a:r>
              <a:rPr lang="en" sz="1600">
                <a:solidFill>
                  <a:srgbClr val="444444"/>
                </a:solidFill>
              </a:rPr>
              <a:t> (OxyContin®, Percocet®)</a:t>
            </a:r>
            <a:endParaRPr sz="1600">
              <a:solidFill>
                <a:srgbClr val="444444"/>
              </a:solidFill>
            </a:endParaRPr>
          </a:p>
          <a:p>
            <a:pPr lvl="1" indent="-406390">
              <a:lnSpc>
                <a:spcPct val="160000"/>
              </a:lnSpc>
              <a:spcBef>
                <a:spcPts val="0"/>
              </a:spcBef>
              <a:buClr>
                <a:srgbClr val="444444"/>
              </a:buClr>
              <a:buSzPts val="1200"/>
            </a:pPr>
            <a:r>
              <a:rPr lang="en" sz="1600" b="1">
                <a:solidFill>
                  <a:srgbClr val="444444"/>
                </a:solidFill>
              </a:rPr>
              <a:t>oxymorphone</a:t>
            </a:r>
            <a:r>
              <a:rPr lang="en" sz="1600">
                <a:solidFill>
                  <a:srgbClr val="444444"/>
                </a:solidFill>
              </a:rPr>
              <a:t> (Opana®)</a:t>
            </a:r>
            <a:endParaRPr sz="1600">
              <a:solidFill>
                <a:srgbClr val="444444"/>
              </a:solidFill>
            </a:endParaRPr>
          </a:p>
          <a:p>
            <a:pPr lvl="1" indent="-406390">
              <a:lnSpc>
                <a:spcPct val="160000"/>
              </a:lnSpc>
              <a:spcBef>
                <a:spcPts val="0"/>
              </a:spcBef>
              <a:buClr>
                <a:srgbClr val="444444"/>
              </a:buClr>
              <a:buSzPts val="1200"/>
            </a:pPr>
            <a:r>
              <a:rPr lang="en" sz="1600" b="1">
                <a:solidFill>
                  <a:srgbClr val="444444"/>
                </a:solidFill>
              </a:rPr>
              <a:t>morphine</a:t>
            </a:r>
            <a:r>
              <a:rPr lang="en" sz="1600">
                <a:solidFill>
                  <a:srgbClr val="444444"/>
                </a:solidFill>
              </a:rPr>
              <a:t> (Kadian®, Avinza®)</a:t>
            </a:r>
            <a:endParaRPr sz="1600">
              <a:solidFill>
                <a:srgbClr val="444444"/>
              </a:solidFill>
            </a:endParaRPr>
          </a:p>
          <a:p>
            <a:pPr lvl="1" indent="-406390">
              <a:lnSpc>
                <a:spcPct val="160000"/>
              </a:lnSpc>
              <a:spcBef>
                <a:spcPts val="0"/>
              </a:spcBef>
              <a:buClr>
                <a:srgbClr val="444444"/>
              </a:buClr>
              <a:buSzPts val="1200"/>
            </a:pPr>
            <a:r>
              <a:rPr lang="en" sz="1600" b="1">
                <a:solidFill>
                  <a:srgbClr val="444444"/>
                </a:solidFill>
              </a:rPr>
              <a:t>codeine</a:t>
            </a:r>
            <a:endParaRPr sz="1600" b="1"/>
          </a:p>
          <a:p>
            <a:r>
              <a:rPr lang="en"/>
              <a:t>Heroin</a:t>
            </a:r>
            <a:endParaRPr/>
          </a:p>
          <a:p>
            <a:r>
              <a:rPr lang="en"/>
              <a:t>Fentanyl</a:t>
            </a:r>
            <a:endParaRPr/>
          </a:p>
          <a:p>
            <a:pPr marL="0" indent="0">
              <a:spcBef>
                <a:spcPts val="2133"/>
              </a:spcBef>
              <a:spcAft>
                <a:spcPts val="2133"/>
              </a:spcAft>
              <a:buNone/>
            </a:pPr>
            <a:endParaRPr/>
          </a:p>
        </p:txBody>
      </p:sp>
      <p:sp>
        <p:nvSpPr>
          <p:cNvPr id="415" name="Google Shape;415;p57"/>
          <p:cNvSpPr/>
          <p:nvPr/>
        </p:nvSpPr>
        <p:spPr>
          <a:xfrm>
            <a:off x="0" y="16133"/>
            <a:ext cx="2422400" cy="6858000"/>
          </a:xfrm>
          <a:prstGeom prst="rect">
            <a:avLst/>
          </a:prstGeom>
          <a:solidFill>
            <a:srgbClr val="8AEC14">
              <a:alpha val="7577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431225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8"/>
          <p:cNvSpPr txBox="1">
            <a:spLocks noGrp="1"/>
          </p:cNvSpPr>
          <p:nvPr>
            <p:ph type="title"/>
          </p:nvPr>
        </p:nvSpPr>
        <p:spPr>
          <a:xfrm>
            <a:off x="3200333" y="767933"/>
            <a:ext cx="8428800" cy="847200"/>
          </a:xfrm>
          <a:prstGeom prst="rect">
            <a:avLst/>
          </a:prstGeom>
        </p:spPr>
        <p:txBody>
          <a:bodyPr spcFirstLastPara="1" vert="horz" wrap="square" lIns="121900" tIns="121900" rIns="121900" bIns="121900" rtlCol="0" anchor="t" anchorCtr="0">
            <a:noAutofit/>
          </a:bodyPr>
          <a:lstStyle/>
          <a:p>
            <a:pPr algn="l"/>
            <a:r>
              <a:rPr lang="en"/>
              <a:t>Prescription Opioids</a:t>
            </a:r>
            <a:endParaRPr/>
          </a:p>
        </p:txBody>
      </p:sp>
      <p:sp>
        <p:nvSpPr>
          <p:cNvPr id="421" name="Google Shape;421;p58"/>
          <p:cNvSpPr txBox="1">
            <a:spLocks noGrp="1"/>
          </p:cNvSpPr>
          <p:nvPr>
            <p:ph type="body" idx="1"/>
          </p:nvPr>
        </p:nvSpPr>
        <p:spPr>
          <a:xfrm>
            <a:off x="2710472" y="1867533"/>
            <a:ext cx="5411600" cy="4303600"/>
          </a:xfrm>
          <a:prstGeom prst="rect">
            <a:avLst/>
          </a:prstGeom>
        </p:spPr>
        <p:txBody>
          <a:bodyPr spcFirstLastPara="1" vert="horz" wrap="square" lIns="121900" tIns="121900" rIns="121900" bIns="121900" rtlCol="0" anchor="t" anchorCtr="0">
            <a:noAutofit/>
          </a:bodyPr>
          <a:lstStyle/>
          <a:p>
            <a:pPr indent="-423323">
              <a:buClr>
                <a:srgbClr val="444444"/>
              </a:buClr>
              <a:buSzPts val="1400"/>
            </a:pPr>
            <a:r>
              <a:rPr lang="en" sz="1867" b="1">
                <a:solidFill>
                  <a:schemeClr val="accent5"/>
                </a:solidFill>
                <a:highlight>
                  <a:srgbClr val="FFFFFF"/>
                </a:highlight>
              </a:rPr>
              <a:t>Bind to and activate opioid receptors</a:t>
            </a:r>
            <a:r>
              <a:rPr lang="en" sz="1867">
                <a:solidFill>
                  <a:srgbClr val="444444"/>
                </a:solidFill>
                <a:highlight>
                  <a:srgbClr val="FFFFFF"/>
                </a:highlight>
              </a:rPr>
              <a:t> on cells located in many areas of the brain, spinal cord, and other organs in the body, especially those involved in feelings of pain and pleasure. </a:t>
            </a:r>
            <a:endParaRPr sz="1867">
              <a:solidFill>
                <a:srgbClr val="444444"/>
              </a:solidFill>
              <a:highlight>
                <a:srgbClr val="FFFFFF"/>
              </a:highlight>
            </a:endParaRPr>
          </a:p>
          <a:p>
            <a:pPr indent="-423323">
              <a:buClr>
                <a:srgbClr val="444444"/>
              </a:buClr>
              <a:buSzPts val="1400"/>
            </a:pPr>
            <a:r>
              <a:rPr lang="en" sz="1867">
                <a:solidFill>
                  <a:srgbClr val="444444"/>
                </a:solidFill>
                <a:highlight>
                  <a:srgbClr val="FFFFFF"/>
                </a:highlight>
              </a:rPr>
              <a:t>When opioids attach to these receptors, they </a:t>
            </a:r>
            <a:r>
              <a:rPr lang="en" sz="1867" b="1">
                <a:solidFill>
                  <a:schemeClr val="accent5"/>
                </a:solidFill>
                <a:highlight>
                  <a:srgbClr val="FFFFFF"/>
                </a:highlight>
              </a:rPr>
              <a:t>block pain signals sent from the brain to the body</a:t>
            </a:r>
            <a:r>
              <a:rPr lang="en" sz="1867">
                <a:solidFill>
                  <a:srgbClr val="444444"/>
                </a:solidFill>
                <a:highlight>
                  <a:srgbClr val="FFFFFF"/>
                </a:highlight>
              </a:rPr>
              <a:t> and release large amounts of dopamine throughout the body.</a:t>
            </a:r>
            <a:endParaRPr sz="1867">
              <a:solidFill>
                <a:srgbClr val="444444"/>
              </a:solidFill>
              <a:highlight>
                <a:srgbClr val="FFFFFF"/>
              </a:highlight>
            </a:endParaRPr>
          </a:p>
          <a:p>
            <a:pPr indent="-423323">
              <a:buClr>
                <a:srgbClr val="444444"/>
              </a:buClr>
              <a:buSzPts val="1400"/>
            </a:pPr>
            <a:r>
              <a:rPr lang="en" sz="1867">
                <a:solidFill>
                  <a:srgbClr val="444444"/>
                </a:solidFill>
                <a:highlight>
                  <a:srgbClr val="FFFFFF"/>
                </a:highlight>
              </a:rPr>
              <a:t>This release can strongly reinforce the act of taking the drug, making the user want to repeat the experience.</a:t>
            </a:r>
            <a:endParaRPr sz="1867"/>
          </a:p>
        </p:txBody>
      </p:sp>
      <p:sp>
        <p:nvSpPr>
          <p:cNvPr id="422" name="Google Shape;422;p58"/>
          <p:cNvSpPr/>
          <p:nvPr/>
        </p:nvSpPr>
        <p:spPr>
          <a:xfrm>
            <a:off x="0" y="16133"/>
            <a:ext cx="2422400" cy="6858000"/>
          </a:xfrm>
          <a:prstGeom prst="rect">
            <a:avLst/>
          </a:prstGeom>
          <a:solidFill>
            <a:srgbClr val="8AEC14">
              <a:alpha val="7577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pic>
        <p:nvPicPr>
          <p:cNvPr id="423" name="Google Shape;423;p58"/>
          <p:cNvPicPr preferRelativeResize="0"/>
          <p:nvPr/>
        </p:nvPicPr>
        <p:blipFill>
          <a:blip r:embed="rId3">
            <a:alphaModFix/>
          </a:blip>
          <a:stretch>
            <a:fillRect/>
          </a:stretch>
        </p:blipFill>
        <p:spPr>
          <a:xfrm>
            <a:off x="8324134" y="2504300"/>
            <a:ext cx="3330701" cy="2220467"/>
          </a:xfrm>
          <a:prstGeom prst="rect">
            <a:avLst/>
          </a:prstGeom>
          <a:noFill/>
          <a:ln>
            <a:noFill/>
          </a:ln>
        </p:spPr>
      </p:pic>
    </p:spTree>
    <p:extLst>
      <p:ext uri="{BB962C8B-B14F-4D97-AF65-F5344CB8AC3E}">
        <p14:creationId xmlns:p14="http://schemas.microsoft.com/office/powerpoint/2010/main" val="2907264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9"/>
          <p:cNvSpPr txBox="1">
            <a:spLocks noGrp="1"/>
          </p:cNvSpPr>
          <p:nvPr>
            <p:ph type="title"/>
          </p:nvPr>
        </p:nvSpPr>
        <p:spPr>
          <a:xfrm>
            <a:off x="3200333" y="767933"/>
            <a:ext cx="8428800" cy="847200"/>
          </a:xfrm>
          <a:prstGeom prst="rect">
            <a:avLst/>
          </a:prstGeom>
        </p:spPr>
        <p:txBody>
          <a:bodyPr spcFirstLastPara="1" vert="horz" wrap="square" lIns="121900" tIns="121900" rIns="121900" bIns="121900" rtlCol="0" anchor="t" anchorCtr="0">
            <a:noAutofit/>
          </a:bodyPr>
          <a:lstStyle/>
          <a:p>
            <a:pPr algn="l"/>
            <a:r>
              <a:rPr lang="en"/>
              <a:t>Effects of Prescription Opioids</a:t>
            </a:r>
            <a:endParaRPr/>
          </a:p>
        </p:txBody>
      </p:sp>
      <p:sp>
        <p:nvSpPr>
          <p:cNvPr id="429" name="Google Shape;429;p59"/>
          <p:cNvSpPr txBox="1">
            <a:spLocks noGrp="1"/>
          </p:cNvSpPr>
          <p:nvPr>
            <p:ph type="body" idx="1"/>
          </p:nvPr>
        </p:nvSpPr>
        <p:spPr>
          <a:xfrm>
            <a:off x="3213476" y="2127700"/>
            <a:ext cx="3628800" cy="3956000"/>
          </a:xfrm>
          <a:prstGeom prst="rect">
            <a:avLst/>
          </a:prstGeom>
        </p:spPr>
        <p:txBody>
          <a:bodyPr spcFirstLastPara="1" vert="horz" wrap="square" lIns="121900" tIns="121900" rIns="121900" bIns="121900" rtlCol="0" anchor="t" anchorCtr="0">
            <a:noAutofit/>
          </a:bodyPr>
          <a:lstStyle/>
          <a:p>
            <a:pPr marL="965176">
              <a:lnSpc>
                <a:spcPct val="160000"/>
              </a:lnSpc>
              <a:buClr>
                <a:srgbClr val="000000"/>
              </a:buClr>
              <a:buFont typeface="Lato"/>
              <a:buChar char="●"/>
            </a:pPr>
            <a:r>
              <a:rPr lang="en">
                <a:solidFill>
                  <a:srgbClr val="000000"/>
                </a:solidFill>
              </a:rPr>
              <a:t>drowsiness</a:t>
            </a:r>
            <a:endParaRPr>
              <a:solidFill>
                <a:srgbClr val="000000"/>
              </a:solidFill>
            </a:endParaRPr>
          </a:p>
          <a:p>
            <a:pPr marL="965176">
              <a:lnSpc>
                <a:spcPct val="160000"/>
              </a:lnSpc>
              <a:buClr>
                <a:srgbClr val="000000"/>
              </a:buClr>
              <a:buFont typeface="Lato"/>
              <a:buChar char="●"/>
            </a:pPr>
            <a:r>
              <a:rPr lang="en">
                <a:solidFill>
                  <a:srgbClr val="000000"/>
                </a:solidFill>
              </a:rPr>
              <a:t>confusion</a:t>
            </a:r>
            <a:endParaRPr>
              <a:solidFill>
                <a:srgbClr val="000000"/>
              </a:solidFill>
            </a:endParaRPr>
          </a:p>
          <a:p>
            <a:pPr marL="965176">
              <a:lnSpc>
                <a:spcPct val="160000"/>
              </a:lnSpc>
              <a:buClr>
                <a:srgbClr val="000000"/>
              </a:buClr>
              <a:buFont typeface="Lato"/>
              <a:buChar char="●"/>
            </a:pPr>
            <a:r>
              <a:rPr lang="en">
                <a:solidFill>
                  <a:srgbClr val="000000"/>
                </a:solidFill>
              </a:rPr>
              <a:t>nausea</a:t>
            </a:r>
            <a:endParaRPr>
              <a:solidFill>
                <a:srgbClr val="000000"/>
              </a:solidFill>
            </a:endParaRPr>
          </a:p>
          <a:p>
            <a:pPr marL="965176">
              <a:lnSpc>
                <a:spcPct val="160000"/>
              </a:lnSpc>
              <a:buClr>
                <a:srgbClr val="000000"/>
              </a:buClr>
              <a:buFont typeface="Lato"/>
              <a:buChar char="●"/>
            </a:pPr>
            <a:r>
              <a:rPr lang="en">
                <a:solidFill>
                  <a:srgbClr val="000000"/>
                </a:solidFill>
              </a:rPr>
              <a:t>constipation</a:t>
            </a:r>
            <a:endParaRPr>
              <a:solidFill>
                <a:srgbClr val="000000"/>
              </a:solidFill>
            </a:endParaRPr>
          </a:p>
          <a:p>
            <a:pPr marL="965176">
              <a:lnSpc>
                <a:spcPct val="160000"/>
              </a:lnSpc>
              <a:buClr>
                <a:srgbClr val="000000"/>
              </a:buClr>
              <a:buFont typeface="Lato"/>
              <a:buChar char="●"/>
            </a:pPr>
            <a:r>
              <a:rPr lang="en">
                <a:solidFill>
                  <a:srgbClr val="000000"/>
                </a:solidFill>
              </a:rPr>
              <a:t>euphoria</a:t>
            </a:r>
            <a:endParaRPr>
              <a:solidFill>
                <a:srgbClr val="000000"/>
              </a:solidFill>
            </a:endParaRPr>
          </a:p>
          <a:p>
            <a:pPr marL="965176">
              <a:lnSpc>
                <a:spcPct val="160000"/>
              </a:lnSpc>
              <a:buClr>
                <a:srgbClr val="000000"/>
              </a:buClr>
              <a:buFont typeface="Lato"/>
              <a:buChar char="●"/>
            </a:pPr>
            <a:r>
              <a:rPr lang="en">
                <a:solidFill>
                  <a:srgbClr val="000000"/>
                </a:solidFill>
              </a:rPr>
              <a:t>slowed breathing</a:t>
            </a:r>
            <a:endParaRPr>
              <a:solidFill>
                <a:srgbClr val="000000"/>
              </a:solidFill>
            </a:endParaRPr>
          </a:p>
          <a:p>
            <a:pPr marL="0" indent="0">
              <a:lnSpc>
                <a:spcPct val="160000"/>
              </a:lnSpc>
              <a:spcBef>
                <a:spcPts val="4000"/>
              </a:spcBef>
              <a:buClr>
                <a:schemeClr val="dk2"/>
              </a:buClr>
              <a:buSzPts val="1100"/>
              <a:buNone/>
            </a:pPr>
            <a:endParaRPr sz="1400">
              <a:solidFill>
                <a:srgbClr val="444444"/>
              </a:solidFill>
              <a:latin typeface="Verdana"/>
              <a:ea typeface="Verdana"/>
              <a:cs typeface="Verdana"/>
              <a:sym typeface="Verdana"/>
            </a:endParaRPr>
          </a:p>
          <a:p>
            <a:pPr marL="0" indent="0">
              <a:spcBef>
                <a:spcPts val="3200"/>
              </a:spcBef>
              <a:spcAft>
                <a:spcPts val="2133"/>
              </a:spcAft>
              <a:buNone/>
            </a:pPr>
            <a:endParaRPr/>
          </a:p>
        </p:txBody>
      </p:sp>
      <p:sp>
        <p:nvSpPr>
          <p:cNvPr id="430" name="Google Shape;430;p59"/>
          <p:cNvSpPr/>
          <p:nvPr/>
        </p:nvSpPr>
        <p:spPr>
          <a:xfrm>
            <a:off x="0" y="16133"/>
            <a:ext cx="2422400" cy="6858000"/>
          </a:xfrm>
          <a:prstGeom prst="rect">
            <a:avLst/>
          </a:prstGeom>
          <a:solidFill>
            <a:srgbClr val="8AEC14">
              <a:alpha val="7577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1" name="Google Shape;431;p59"/>
          <p:cNvSpPr txBox="1"/>
          <p:nvPr/>
        </p:nvSpPr>
        <p:spPr>
          <a:xfrm>
            <a:off x="6631459" y="2273643"/>
            <a:ext cx="4479341" cy="3575190"/>
          </a:xfrm>
          <a:prstGeom prst="rect">
            <a:avLst/>
          </a:prstGeom>
          <a:noFill/>
          <a:ln>
            <a:noFill/>
          </a:ln>
        </p:spPr>
        <p:txBody>
          <a:bodyPr spcFirstLastPara="1" wrap="square" lIns="121900" tIns="121900" rIns="121900" bIns="121900" anchor="ctr" anchorCtr="0">
            <a:noAutofit/>
          </a:bodyPr>
          <a:lstStyle/>
          <a:p>
            <a:pPr>
              <a:lnSpc>
                <a:spcPct val="160000"/>
              </a:lnSpc>
              <a:spcAft>
                <a:spcPts val="3200"/>
              </a:spcAft>
            </a:pPr>
            <a:r>
              <a:rPr lang="en" sz="2400" dirty="0">
                <a:latin typeface="Lato"/>
                <a:ea typeface="Lato"/>
                <a:cs typeface="Lato"/>
                <a:sym typeface="Lato"/>
              </a:rPr>
              <a:t>Can also cause </a:t>
            </a:r>
            <a:r>
              <a:rPr lang="en" sz="2400" b="1" dirty="0">
                <a:solidFill>
                  <a:schemeClr val="accent5"/>
                </a:solidFill>
                <a:latin typeface="Lato"/>
                <a:ea typeface="Lato"/>
                <a:cs typeface="Lato"/>
                <a:sym typeface="Lato"/>
              </a:rPr>
              <a:t>hypoxia</a:t>
            </a:r>
            <a:r>
              <a:rPr lang="en" sz="2400" dirty="0">
                <a:latin typeface="Lato"/>
                <a:ea typeface="Lato"/>
                <a:cs typeface="Lato"/>
                <a:sym typeface="Lato"/>
              </a:rPr>
              <a:t>, a condition that results when </a:t>
            </a:r>
            <a:r>
              <a:rPr lang="en" sz="2400" i="1" dirty="0">
                <a:latin typeface="Lato"/>
                <a:ea typeface="Lato"/>
                <a:cs typeface="Lato"/>
                <a:sym typeface="Lato"/>
              </a:rPr>
              <a:t>too little oxygen reaches the brain</a:t>
            </a:r>
            <a:r>
              <a:rPr lang="en" sz="2400" dirty="0">
                <a:latin typeface="Lato"/>
                <a:ea typeface="Lato"/>
                <a:cs typeface="Lato"/>
                <a:sym typeface="Lato"/>
              </a:rPr>
              <a:t>. Hypoxia can have short- and long-term psychological and neurological effects, including </a:t>
            </a:r>
            <a:r>
              <a:rPr lang="en" sz="2400" b="1" dirty="0">
                <a:solidFill>
                  <a:schemeClr val="accent5"/>
                </a:solidFill>
                <a:latin typeface="Lato"/>
                <a:ea typeface="Lato"/>
                <a:cs typeface="Lato"/>
                <a:sym typeface="Lato"/>
              </a:rPr>
              <a:t>coma, permanent brain damage, or death.</a:t>
            </a:r>
            <a:r>
              <a:rPr lang="en" sz="2400" dirty="0">
                <a:latin typeface="Lato"/>
                <a:ea typeface="Lato"/>
                <a:cs typeface="Lato"/>
                <a:sym typeface="Lato"/>
              </a:rPr>
              <a:t> </a:t>
            </a:r>
            <a:endParaRPr sz="2400" dirty="0">
              <a:latin typeface="Lato"/>
              <a:ea typeface="Lato"/>
              <a:cs typeface="Lato"/>
              <a:sym typeface="Lato"/>
            </a:endParaRPr>
          </a:p>
        </p:txBody>
      </p:sp>
    </p:spTree>
    <p:extLst>
      <p:ext uri="{BB962C8B-B14F-4D97-AF65-F5344CB8AC3E}">
        <p14:creationId xmlns:p14="http://schemas.microsoft.com/office/powerpoint/2010/main" val="1395084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7"/>
          <p:cNvSpPr txBox="1">
            <a:spLocks noGrp="1"/>
          </p:cNvSpPr>
          <p:nvPr>
            <p:ph type="title"/>
          </p:nvPr>
        </p:nvSpPr>
        <p:spPr>
          <a:xfrm>
            <a:off x="3200333" y="767933"/>
            <a:ext cx="8428800" cy="847200"/>
          </a:xfrm>
          <a:prstGeom prst="rect">
            <a:avLst/>
          </a:prstGeom>
        </p:spPr>
        <p:txBody>
          <a:bodyPr spcFirstLastPara="1" vert="horz" wrap="square" lIns="121900" tIns="121900" rIns="121900" bIns="121900" rtlCol="0" anchor="t" anchorCtr="0">
            <a:noAutofit/>
          </a:bodyPr>
          <a:lstStyle/>
          <a:p>
            <a:pPr algn="l"/>
            <a:r>
              <a:rPr lang="en"/>
              <a:t>Inhalants</a:t>
            </a:r>
            <a:endParaRPr/>
          </a:p>
        </p:txBody>
      </p:sp>
      <p:sp>
        <p:nvSpPr>
          <p:cNvPr id="486" name="Google Shape;486;p67"/>
          <p:cNvSpPr txBox="1">
            <a:spLocks noGrp="1"/>
          </p:cNvSpPr>
          <p:nvPr>
            <p:ph type="body" idx="1"/>
          </p:nvPr>
        </p:nvSpPr>
        <p:spPr>
          <a:xfrm>
            <a:off x="3213483" y="2127701"/>
            <a:ext cx="8428800" cy="4003200"/>
          </a:xfrm>
          <a:prstGeom prst="rect">
            <a:avLst/>
          </a:prstGeom>
        </p:spPr>
        <p:txBody>
          <a:bodyPr spcFirstLastPara="1" vert="horz" wrap="square" lIns="121900" tIns="121900" rIns="121900" bIns="121900" rtlCol="0" anchor="t" anchorCtr="0">
            <a:noAutofit/>
          </a:bodyPr>
          <a:lstStyle/>
          <a:p>
            <a:pPr marL="0" indent="0">
              <a:buNone/>
            </a:pPr>
            <a:r>
              <a:rPr lang="en">
                <a:solidFill>
                  <a:srgbClr val="000000"/>
                </a:solidFill>
                <a:highlight>
                  <a:srgbClr val="FFFFFF"/>
                </a:highlight>
              </a:rPr>
              <a:t>Inhalants are substances that produce chemical vapors that can be inhaled to induce a </a:t>
            </a:r>
            <a:r>
              <a:rPr lang="en" i="1">
                <a:solidFill>
                  <a:srgbClr val="000000"/>
                </a:solidFill>
                <a:highlight>
                  <a:srgbClr val="FFFFFF"/>
                </a:highlight>
              </a:rPr>
              <a:t>psychoactive, or mind-altering, effect.</a:t>
            </a:r>
            <a:endParaRPr i="1">
              <a:solidFill>
                <a:srgbClr val="000000"/>
              </a:solidFill>
              <a:highlight>
                <a:srgbClr val="FFFFFF"/>
              </a:highlight>
            </a:endParaRPr>
          </a:p>
          <a:p>
            <a:pPr marL="0" indent="0">
              <a:spcBef>
                <a:spcPts val="2133"/>
              </a:spcBef>
              <a:spcAft>
                <a:spcPts val="2133"/>
              </a:spcAft>
              <a:buNone/>
            </a:pPr>
            <a:r>
              <a:rPr lang="en">
                <a:solidFill>
                  <a:srgbClr val="000000"/>
                </a:solidFill>
                <a:highlight>
                  <a:srgbClr val="FFFFFF"/>
                </a:highlight>
              </a:rPr>
              <a:t>Although other abused substances can be inhaled, the term "inhalants" is used to describe a variety of substances whose </a:t>
            </a:r>
            <a:r>
              <a:rPr lang="en" b="1">
                <a:solidFill>
                  <a:schemeClr val="accent5"/>
                </a:solidFill>
                <a:highlight>
                  <a:srgbClr val="FFFFFF"/>
                </a:highlight>
              </a:rPr>
              <a:t>main common characteristic</a:t>
            </a:r>
            <a:r>
              <a:rPr lang="en">
                <a:solidFill>
                  <a:srgbClr val="000000"/>
                </a:solidFill>
                <a:highlight>
                  <a:srgbClr val="FFFFFF"/>
                </a:highlight>
              </a:rPr>
              <a:t> is that they are rarely, if ever, taken by any route other than inhalation.</a:t>
            </a:r>
            <a:endParaRPr>
              <a:solidFill>
                <a:srgbClr val="000000"/>
              </a:solidFill>
            </a:endParaRPr>
          </a:p>
        </p:txBody>
      </p:sp>
      <p:sp>
        <p:nvSpPr>
          <p:cNvPr id="487" name="Google Shape;487;p67"/>
          <p:cNvSpPr/>
          <p:nvPr/>
        </p:nvSpPr>
        <p:spPr>
          <a:xfrm>
            <a:off x="0" y="16133"/>
            <a:ext cx="2422400" cy="6858000"/>
          </a:xfrm>
          <a:prstGeom prst="rect">
            <a:avLst/>
          </a:prstGeom>
          <a:solidFill>
            <a:srgbClr val="ECDF06">
              <a:alpha val="7577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1531539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8"/>
          <p:cNvSpPr txBox="1">
            <a:spLocks noGrp="1"/>
          </p:cNvSpPr>
          <p:nvPr>
            <p:ph type="title"/>
          </p:nvPr>
        </p:nvSpPr>
        <p:spPr>
          <a:xfrm>
            <a:off x="3200333" y="767933"/>
            <a:ext cx="8428800" cy="847200"/>
          </a:xfrm>
          <a:prstGeom prst="rect">
            <a:avLst/>
          </a:prstGeom>
        </p:spPr>
        <p:txBody>
          <a:bodyPr spcFirstLastPara="1" vert="horz" wrap="square" lIns="121900" tIns="121900" rIns="121900" bIns="121900" rtlCol="0" anchor="t" anchorCtr="0">
            <a:noAutofit/>
          </a:bodyPr>
          <a:lstStyle/>
          <a:p>
            <a:pPr algn="l"/>
            <a:r>
              <a:rPr lang="en"/>
              <a:t>Types of Inhalants</a:t>
            </a:r>
            <a:endParaRPr/>
          </a:p>
        </p:txBody>
      </p:sp>
      <p:sp>
        <p:nvSpPr>
          <p:cNvPr id="493" name="Google Shape;493;p68"/>
          <p:cNvSpPr txBox="1">
            <a:spLocks noGrp="1"/>
          </p:cNvSpPr>
          <p:nvPr>
            <p:ph type="body" idx="1"/>
          </p:nvPr>
        </p:nvSpPr>
        <p:spPr>
          <a:xfrm>
            <a:off x="3200349" y="1615135"/>
            <a:ext cx="8428800" cy="4003200"/>
          </a:xfrm>
          <a:prstGeom prst="rect">
            <a:avLst/>
          </a:prstGeom>
        </p:spPr>
        <p:txBody>
          <a:bodyPr spcFirstLastPara="1" vert="horz" wrap="square" lIns="121900" tIns="121900" rIns="121900" bIns="121900" rtlCol="0" anchor="t" anchorCtr="0">
            <a:noAutofit/>
          </a:bodyPr>
          <a:lstStyle/>
          <a:p>
            <a:r>
              <a:rPr lang="en"/>
              <a:t>Volatile solvents</a:t>
            </a:r>
            <a:endParaRPr/>
          </a:p>
          <a:p>
            <a:pPr lvl="1">
              <a:spcBef>
                <a:spcPts val="0"/>
              </a:spcBef>
            </a:pPr>
            <a:r>
              <a:rPr lang="en"/>
              <a:t>Paint thinner</a:t>
            </a:r>
            <a:endParaRPr/>
          </a:p>
          <a:p>
            <a:pPr lvl="1">
              <a:spcBef>
                <a:spcPts val="0"/>
              </a:spcBef>
            </a:pPr>
            <a:r>
              <a:rPr lang="en"/>
              <a:t>Gasoline</a:t>
            </a:r>
            <a:endParaRPr/>
          </a:p>
          <a:p>
            <a:pPr lvl="1">
              <a:spcBef>
                <a:spcPts val="0"/>
              </a:spcBef>
            </a:pPr>
            <a:r>
              <a:rPr lang="en"/>
              <a:t>Felt tip markers</a:t>
            </a:r>
            <a:endParaRPr/>
          </a:p>
          <a:p>
            <a:r>
              <a:rPr lang="en"/>
              <a:t>Aerosols</a:t>
            </a:r>
            <a:endParaRPr/>
          </a:p>
          <a:p>
            <a:pPr lvl="1">
              <a:spcBef>
                <a:spcPts val="0"/>
              </a:spcBef>
            </a:pPr>
            <a:r>
              <a:rPr lang="en"/>
              <a:t>Hairspray</a:t>
            </a:r>
            <a:endParaRPr/>
          </a:p>
          <a:p>
            <a:pPr lvl="1">
              <a:spcBef>
                <a:spcPts val="0"/>
              </a:spcBef>
            </a:pPr>
            <a:r>
              <a:rPr lang="en"/>
              <a:t>Spray paint</a:t>
            </a:r>
            <a:endParaRPr/>
          </a:p>
          <a:p>
            <a:r>
              <a:rPr lang="en"/>
              <a:t>Gases</a:t>
            </a:r>
            <a:endParaRPr/>
          </a:p>
          <a:p>
            <a:pPr lvl="1">
              <a:spcBef>
                <a:spcPts val="0"/>
              </a:spcBef>
            </a:pPr>
            <a:r>
              <a:rPr lang="en"/>
              <a:t>Medical aesthetics</a:t>
            </a:r>
            <a:endParaRPr/>
          </a:p>
          <a:p>
            <a:pPr lvl="1">
              <a:spcBef>
                <a:spcPts val="0"/>
              </a:spcBef>
            </a:pPr>
            <a:r>
              <a:rPr lang="en"/>
              <a:t>Household products containing gases</a:t>
            </a:r>
            <a:endParaRPr/>
          </a:p>
          <a:p>
            <a:r>
              <a:rPr lang="en"/>
              <a:t>Nitrites</a:t>
            </a:r>
            <a:endParaRPr/>
          </a:p>
          <a:p>
            <a:pPr lvl="1">
              <a:spcBef>
                <a:spcPts val="0"/>
              </a:spcBef>
            </a:pPr>
            <a:r>
              <a:rPr lang="en"/>
              <a:t>Room odorizer</a:t>
            </a:r>
            <a:endParaRPr/>
          </a:p>
          <a:p>
            <a:pPr lvl="1">
              <a:spcBef>
                <a:spcPts val="0"/>
              </a:spcBef>
            </a:pPr>
            <a:r>
              <a:rPr lang="en"/>
              <a:t>Leather cleaner</a:t>
            </a:r>
            <a:endParaRPr/>
          </a:p>
        </p:txBody>
      </p:sp>
      <p:sp>
        <p:nvSpPr>
          <p:cNvPr id="494" name="Google Shape;494;p68"/>
          <p:cNvSpPr/>
          <p:nvPr/>
        </p:nvSpPr>
        <p:spPr>
          <a:xfrm>
            <a:off x="0" y="16133"/>
            <a:ext cx="2422400" cy="6858000"/>
          </a:xfrm>
          <a:prstGeom prst="rect">
            <a:avLst/>
          </a:prstGeom>
          <a:solidFill>
            <a:srgbClr val="ECDF06">
              <a:alpha val="7577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2840252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9"/>
          <p:cNvSpPr txBox="1">
            <a:spLocks noGrp="1"/>
          </p:cNvSpPr>
          <p:nvPr>
            <p:ph type="title"/>
          </p:nvPr>
        </p:nvSpPr>
        <p:spPr>
          <a:xfrm>
            <a:off x="3200333" y="767933"/>
            <a:ext cx="8428800" cy="847200"/>
          </a:xfrm>
          <a:prstGeom prst="rect">
            <a:avLst/>
          </a:prstGeom>
        </p:spPr>
        <p:txBody>
          <a:bodyPr spcFirstLastPara="1" vert="horz" wrap="square" lIns="121900" tIns="121900" rIns="121900" bIns="121900" rtlCol="0" anchor="t" anchorCtr="0">
            <a:noAutofit/>
          </a:bodyPr>
          <a:lstStyle/>
          <a:p>
            <a:pPr algn="l"/>
            <a:r>
              <a:rPr lang="en"/>
              <a:t>How Are Inhalants Used?</a:t>
            </a:r>
            <a:endParaRPr/>
          </a:p>
        </p:txBody>
      </p:sp>
      <p:sp>
        <p:nvSpPr>
          <p:cNvPr id="500" name="Google Shape;500;p69"/>
          <p:cNvSpPr txBox="1">
            <a:spLocks noGrp="1"/>
          </p:cNvSpPr>
          <p:nvPr>
            <p:ph type="body" idx="1"/>
          </p:nvPr>
        </p:nvSpPr>
        <p:spPr>
          <a:xfrm>
            <a:off x="3200349" y="1827468"/>
            <a:ext cx="8428800" cy="4003200"/>
          </a:xfrm>
          <a:prstGeom prst="rect">
            <a:avLst/>
          </a:prstGeom>
        </p:spPr>
        <p:txBody>
          <a:bodyPr spcFirstLastPara="1" vert="horz" wrap="square" lIns="121900" tIns="121900" rIns="121900" bIns="121900" rtlCol="0" anchor="t" anchorCtr="0">
            <a:noAutofit/>
          </a:bodyPr>
          <a:lstStyle/>
          <a:p>
            <a:pPr marL="965176">
              <a:lnSpc>
                <a:spcPct val="160000"/>
              </a:lnSpc>
              <a:buClr>
                <a:srgbClr val="000000"/>
              </a:buClr>
              <a:buFont typeface="Lato"/>
              <a:buChar char="●"/>
            </a:pPr>
            <a:r>
              <a:rPr lang="en" i="1">
                <a:solidFill>
                  <a:srgbClr val="000000"/>
                </a:solidFill>
              </a:rPr>
              <a:t>"sniffing"</a:t>
            </a:r>
            <a:r>
              <a:rPr lang="en">
                <a:solidFill>
                  <a:srgbClr val="000000"/>
                </a:solidFill>
              </a:rPr>
              <a:t> or "snorting" fumes from containers.</a:t>
            </a:r>
            <a:endParaRPr>
              <a:solidFill>
                <a:srgbClr val="000000"/>
              </a:solidFill>
            </a:endParaRPr>
          </a:p>
          <a:p>
            <a:pPr marL="965176">
              <a:lnSpc>
                <a:spcPct val="160000"/>
              </a:lnSpc>
              <a:buClr>
                <a:srgbClr val="000000"/>
              </a:buClr>
              <a:buFont typeface="Lato"/>
              <a:buChar char="●"/>
            </a:pPr>
            <a:r>
              <a:rPr lang="en">
                <a:solidFill>
                  <a:srgbClr val="000000"/>
                </a:solidFill>
              </a:rPr>
              <a:t>spraying aerosols directly into the nose or mouth.</a:t>
            </a:r>
            <a:endParaRPr>
              <a:solidFill>
                <a:srgbClr val="000000"/>
              </a:solidFill>
            </a:endParaRPr>
          </a:p>
          <a:p>
            <a:pPr marL="965176">
              <a:lnSpc>
                <a:spcPct val="160000"/>
              </a:lnSpc>
              <a:buClr>
                <a:srgbClr val="000000"/>
              </a:buClr>
              <a:buFont typeface="Lato"/>
              <a:buChar char="●"/>
            </a:pPr>
            <a:r>
              <a:rPr lang="en" i="1">
                <a:solidFill>
                  <a:srgbClr val="000000"/>
                </a:solidFill>
              </a:rPr>
              <a:t>"bagging" </a:t>
            </a:r>
            <a:r>
              <a:rPr lang="en">
                <a:solidFill>
                  <a:srgbClr val="000000"/>
                </a:solidFill>
              </a:rPr>
              <a:t>— sniffing or inhaling fumes from substances sprayed or deposited inside a plastic or paper bag.</a:t>
            </a:r>
            <a:endParaRPr>
              <a:solidFill>
                <a:srgbClr val="000000"/>
              </a:solidFill>
            </a:endParaRPr>
          </a:p>
          <a:p>
            <a:pPr marL="965176">
              <a:lnSpc>
                <a:spcPct val="160000"/>
              </a:lnSpc>
              <a:buClr>
                <a:srgbClr val="000000"/>
              </a:buClr>
              <a:buFont typeface="Lato"/>
              <a:buChar char="●"/>
            </a:pPr>
            <a:r>
              <a:rPr lang="en" i="1">
                <a:solidFill>
                  <a:srgbClr val="000000"/>
                </a:solidFill>
              </a:rPr>
              <a:t>"huffing"</a:t>
            </a:r>
            <a:r>
              <a:rPr lang="en">
                <a:solidFill>
                  <a:srgbClr val="000000"/>
                </a:solidFill>
              </a:rPr>
              <a:t> from an inhalant-soaked rag stuffed in the mouth.</a:t>
            </a:r>
            <a:endParaRPr>
              <a:solidFill>
                <a:srgbClr val="000000"/>
              </a:solidFill>
            </a:endParaRPr>
          </a:p>
          <a:p>
            <a:pPr marL="965176">
              <a:lnSpc>
                <a:spcPct val="160000"/>
              </a:lnSpc>
              <a:buClr>
                <a:srgbClr val="000000"/>
              </a:buClr>
              <a:buFont typeface="Lato"/>
              <a:buChar char="●"/>
            </a:pPr>
            <a:r>
              <a:rPr lang="en">
                <a:solidFill>
                  <a:srgbClr val="000000"/>
                </a:solidFill>
              </a:rPr>
              <a:t>inhaling from balloons filled with nitrous oxide.</a:t>
            </a:r>
            <a:endParaRPr>
              <a:solidFill>
                <a:srgbClr val="000000"/>
              </a:solidFill>
            </a:endParaRPr>
          </a:p>
          <a:p>
            <a:pPr marL="0" indent="0">
              <a:spcBef>
                <a:spcPts val="4000"/>
              </a:spcBef>
              <a:spcAft>
                <a:spcPts val="2133"/>
              </a:spcAft>
              <a:buNone/>
            </a:pPr>
            <a:endParaRPr/>
          </a:p>
        </p:txBody>
      </p:sp>
      <p:sp>
        <p:nvSpPr>
          <p:cNvPr id="501" name="Google Shape;501;p69"/>
          <p:cNvSpPr/>
          <p:nvPr/>
        </p:nvSpPr>
        <p:spPr>
          <a:xfrm>
            <a:off x="0" y="16133"/>
            <a:ext cx="2422400" cy="6858000"/>
          </a:xfrm>
          <a:prstGeom prst="rect">
            <a:avLst/>
          </a:prstGeom>
          <a:solidFill>
            <a:srgbClr val="ECDF06">
              <a:alpha val="7577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3209678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drugs?</a:t>
            </a:r>
            <a:endParaRPr lang="en-US" dirty="0"/>
          </a:p>
        </p:txBody>
      </p:sp>
      <p:sp>
        <p:nvSpPr>
          <p:cNvPr id="3" name="Content Placeholder 2"/>
          <p:cNvSpPr>
            <a:spLocks noGrp="1"/>
          </p:cNvSpPr>
          <p:nvPr>
            <p:ph idx="1"/>
          </p:nvPr>
        </p:nvSpPr>
        <p:spPr>
          <a:xfrm>
            <a:off x="1484310" y="2040923"/>
            <a:ext cx="10018713" cy="3124201"/>
          </a:xfrm>
        </p:spPr>
        <p:txBody>
          <a:bodyPr/>
          <a:lstStyle/>
          <a:p>
            <a:r>
              <a:rPr lang="en-US" dirty="0" smtClean="0"/>
              <a:t>What is the definition of a drug?</a:t>
            </a:r>
          </a:p>
          <a:p>
            <a:endParaRPr lang="en-US" dirty="0"/>
          </a:p>
          <a:p>
            <a:r>
              <a:rPr lang="en-US" dirty="0" smtClean="0"/>
              <a:t>Are all drugs bad?</a:t>
            </a:r>
          </a:p>
          <a:p>
            <a:endParaRPr lang="en-US" dirty="0"/>
          </a:p>
          <a:p>
            <a:r>
              <a:rPr lang="en-US" dirty="0" smtClean="0"/>
              <a:t>Can “good drugs” be dangerous?</a:t>
            </a:r>
            <a:endParaRPr lang="en-US" dirty="0"/>
          </a:p>
        </p:txBody>
      </p:sp>
    </p:spTree>
    <p:extLst>
      <p:ext uri="{BB962C8B-B14F-4D97-AF65-F5344CB8AC3E}">
        <p14:creationId xmlns:p14="http://schemas.microsoft.com/office/powerpoint/2010/main" val="31018004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70"/>
          <p:cNvSpPr txBox="1">
            <a:spLocks noGrp="1"/>
          </p:cNvSpPr>
          <p:nvPr>
            <p:ph type="title"/>
          </p:nvPr>
        </p:nvSpPr>
        <p:spPr>
          <a:xfrm>
            <a:off x="3200333" y="767933"/>
            <a:ext cx="8428800" cy="847200"/>
          </a:xfrm>
          <a:prstGeom prst="rect">
            <a:avLst/>
          </a:prstGeom>
        </p:spPr>
        <p:txBody>
          <a:bodyPr spcFirstLastPara="1" vert="horz" wrap="square" lIns="121900" tIns="121900" rIns="121900" bIns="121900" rtlCol="0" anchor="t" anchorCtr="0">
            <a:noAutofit/>
          </a:bodyPr>
          <a:lstStyle/>
          <a:p>
            <a:pPr algn="l"/>
            <a:r>
              <a:rPr lang="en"/>
              <a:t>Effects of Inhalants</a:t>
            </a:r>
            <a:endParaRPr/>
          </a:p>
        </p:txBody>
      </p:sp>
      <p:sp>
        <p:nvSpPr>
          <p:cNvPr id="507" name="Google Shape;507;p70"/>
          <p:cNvSpPr txBox="1">
            <a:spLocks noGrp="1"/>
          </p:cNvSpPr>
          <p:nvPr>
            <p:ph type="body" idx="1"/>
          </p:nvPr>
        </p:nvSpPr>
        <p:spPr>
          <a:xfrm>
            <a:off x="3200349" y="1615135"/>
            <a:ext cx="8428800" cy="4003200"/>
          </a:xfrm>
          <a:prstGeom prst="rect">
            <a:avLst/>
          </a:prstGeom>
        </p:spPr>
        <p:txBody>
          <a:bodyPr spcFirstLastPara="1" vert="horz" wrap="square" lIns="121900" tIns="121900" rIns="121900" bIns="121900" rtlCol="0" anchor="t" anchorCtr="0">
            <a:noAutofit/>
          </a:bodyPr>
          <a:lstStyle/>
          <a:p>
            <a:pPr>
              <a:buClr>
                <a:srgbClr val="000000"/>
              </a:buClr>
            </a:pPr>
            <a:r>
              <a:rPr lang="en">
                <a:solidFill>
                  <a:srgbClr val="000000"/>
                </a:solidFill>
                <a:highlight>
                  <a:srgbClr val="FFFFFF"/>
                </a:highlight>
              </a:rPr>
              <a:t>Inhaled chemicals are </a:t>
            </a:r>
            <a:r>
              <a:rPr lang="en" b="1">
                <a:solidFill>
                  <a:schemeClr val="accent5"/>
                </a:solidFill>
                <a:highlight>
                  <a:srgbClr val="FFFFFF"/>
                </a:highlight>
              </a:rPr>
              <a:t>absorbed rapidly</a:t>
            </a:r>
            <a:r>
              <a:rPr lang="en">
                <a:solidFill>
                  <a:srgbClr val="000000"/>
                </a:solidFill>
                <a:highlight>
                  <a:srgbClr val="FFFFFF"/>
                </a:highlight>
              </a:rPr>
              <a:t> into the bloodstream through the lungs and are quickly distributed to the brain and other organs.</a:t>
            </a:r>
            <a:endParaRPr>
              <a:solidFill>
                <a:srgbClr val="000000"/>
              </a:solidFill>
              <a:highlight>
                <a:srgbClr val="FFFFFF"/>
              </a:highlight>
            </a:endParaRPr>
          </a:p>
          <a:p>
            <a:pPr>
              <a:buClr>
                <a:srgbClr val="000000"/>
              </a:buClr>
            </a:pPr>
            <a:r>
              <a:rPr lang="en">
                <a:solidFill>
                  <a:srgbClr val="000000"/>
                </a:solidFill>
                <a:highlight>
                  <a:srgbClr val="FFFFFF"/>
                </a:highlight>
              </a:rPr>
              <a:t>Within seconds of inhalation, the user experiences </a:t>
            </a:r>
            <a:r>
              <a:rPr lang="en" b="1">
                <a:solidFill>
                  <a:schemeClr val="accent5"/>
                </a:solidFill>
                <a:highlight>
                  <a:srgbClr val="FFFFFF"/>
                </a:highlight>
              </a:rPr>
              <a:t>intoxication</a:t>
            </a:r>
            <a:r>
              <a:rPr lang="en">
                <a:solidFill>
                  <a:srgbClr val="000000"/>
                </a:solidFill>
                <a:highlight>
                  <a:srgbClr val="FFFFFF"/>
                </a:highlight>
              </a:rPr>
              <a:t> along with other effects similar to those produced by alcohol.</a:t>
            </a:r>
            <a:endParaRPr>
              <a:solidFill>
                <a:srgbClr val="000000"/>
              </a:solidFill>
              <a:highlight>
                <a:srgbClr val="FFFFFF"/>
              </a:highlight>
            </a:endParaRPr>
          </a:p>
          <a:p>
            <a:pPr>
              <a:buClr>
                <a:srgbClr val="000000"/>
              </a:buClr>
            </a:pPr>
            <a:r>
              <a:rPr lang="en">
                <a:solidFill>
                  <a:srgbClr val="000000"/>
                </a:solidFill>
                <a:highlight>
                  <a:srgbClr val="FFFFFF"/>
                </a:highlight>
              </a:rPr>
              <a:t>Alcohol-like effects may include slurred speech; the inability to coordinate movements; euphoria; and dizziness. </a:t>
            </a:r>
            <a:endParaRPr>
              <a:solidFill>
                <a:srgbClr val="000000"/>
              </a:solidFill>
              <a:highlight>
                <a:srgbClr val="FFFFFF"/>
              </a:highlight>
            </a:endParaRPr>
          </a:p>
          <a:p>
            <a:pPr>
              <a:buClr>
                <a:srgbClr val="000000"/>
              </a:buClr>
            </a:pPr>
            <a:r>
              <a:rPr lang="en">
                <a:solidFill>
                  <a:srgbClr val="000000"/>
                </a:solidFill>
                <a:highlight>
                  <a:srgbClr val="FFFFFF"/>
                </a:highlight>
              </a:rPr>
              <a:t>In addition, users may experience lightheadedness, hallucinations, and delusions.</a:t>
            </a:r>
            <a:endParaRPr>
              <a:solidFill>
                <a:srgbClr val="000000"/>
              </a:solidFill>
            </a:endParaRPr>
          </a:p>
        </p:txBody>
      </p:sp>
      <p:sp>
        <p:nvSpPr>
          <p:cNvPr id="508" name="Google Shape;508;p70"/>
          <p:cNvSpPr/>
          <p:nvPr/>
        </p:nvSpPr>
        <p:spPr>
          <a:xfrm>
            <a:off x="0" y="16133"/>
            <a:ext cx="2422400" cy="6858000"/>
          </a:xfrm>
          <a:prstGeom prst="rect">
            <a:avLst/>
          </a:prstGeom>
          <a:solidFill>
            <a:srgbClr val="ECDF06">
              <a:alpha val="7577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2011367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71"/>
          <p:cNvSpPr txBox="1">
            <a:spLocks noGrp="1"/>
          </p:cNvSpPr>
          <p:nvPr>
            <p:ph type="title"/>
          </p:nvPr>
        </p:nvSpPr>
        <p:spPr>
          <a:xfrm>
            <a:off x="3200333" y="767933"/>
            <a:ext cx="8428800" cy="847200"/>
          </a:xfrm>
          <a:prstGeom prst="rect">
            <a:avLst/>
          </a:prstGeom>
        </p:spPr>
        <p:txBody>
          <a:bodyPr spcFirstLastPara="1" vert="horz" wrap="square" lIns="121900" tIns="121900" rIns="121900" bIns="121900" rtlCol="0" anchor="t" anchorCtr="0">
            <a:noAutofit/>
          </a:bodyPr>
          <a:lstStyle/>
          <a:p>
            <a:pPr algn="l"/>
            <a:r>
              <a:rPr lang="en"/>
              <a:t>Cannabis (THC)</a:t>
            </a:r>
            <a:endParaRPr/>
          </a:p>
        </p:txBody>
      </p:sp>
      <p:sp>
        <p:nvSpPr>
          <p:cNvPr id="514" name="Google Shape;514;p71"/>
          <p:cNvSpPr txBox="1">
            <a:spLocks noGrp="1"/>
          </p:cNvSpPr>
          <p:nvPr>
            <p:ph type="body" idx="1"/>
          </p:nvPr>
        </p:nvSpPr>
        <p:spPr>
          <a:xfrm>
            <a:off x="3200349" y="1953868"/>
            <a:ext cx="8428800" cy="4003200"/>
          </a:xfrm>
          <a:prstGeom prst="rect">
            <a:avLst/>
          </a:prstGeom>
        </p:spPr>
        <p:txBody>
          <a:bodyPr spcFirstLastPara="1" vert="horz" wrap="square" lIns="121900" tIns="121900" rIns="121900" bIns="121900" rtlCol="0" anchor="t" anchorCtr="0">
            <a:noAutofit/>
          </a:bodyPr>
          <a:lstStyle/>
          <a:p>
            <a:pPr>
              <a:buClr>
                <a:srgbClr val="000000"/>
              </a:buClr>
            </a:pPr>
            <a:r>
              <a:rPr lang="en">
                <a:solidFill>
                  <a:srgbClr val="000000"/>
                </a:solidFill>
                <a:highlight>
                  <a:srgbClr val="FFFFFF"/>
                </a:highlight>
              </a:rPr>
              <a:t>Marijuana refers to the dried leaves, flowers, stems, and seeds from the </a:t>
            </a:r>
            <a:r>
              <a:rPr lang="en" i="1">
                <a:solidFill>
                  <a:srgbClr val="000000"/>
                </a:solidFill>
                <a:highlight>
                  <a:srgbClr val="FFFFFF"/>
                </a:highlight>
              </a:rPr>
              <a:t>Cannabis sativa</a:t>
            </a:r>
            <a:r>
              <a:rPr lang="en">
                <a:solidFill>
                  <a:srgbClr val="000000"/>
                </a:solidFill>
                <a:highlight>
                  <a:srgbClr val="FFFFFF"/>
                </a:highlight>
              </a:rPr>
              <a:t> or </a:t>
            </a:r>
            <a:r>
              <a:rPr lang="en" i="1">
                <a:solidFill>
                  <a:srgbClr val="000000"/>
                </a:solidFill>
                <a:highlight>
                  <a:srgbClr val="FFFFFF"/>
                </a:highlight>
              </a:rPr>
              <a:t>Cannabis indica </a:t>
            </a:r>
            <a:r>
              <a:rPr lang="en">
                <a:solidFill>
                  <a:srgbClr val="000000"/>
                </a:solidFill>
                <a:highlight>
                  <a:srgbClr val="FFFFFF"/>
                </a:highlight>
              </a:rPr>
              <a:t>plant. </a:t>
            </a:r>
            <a:endParaRPr>
              <a:solidFill>
                <a:srgbClr val="000000"/>
              </a:solidFill>
              <a:highlight>
                <a:srgbClr val="FFFFFF"/>
              </a:highlight>
            </a:endParaRPr>
          </a:p>
          <a:p>
            <a:pPr>
              <a:buClr>
                <a:srgbClr val="000000"/>
              </a:buClr>
            </a:pPr>
            <a:r>
              <a:rPr lang="en">
                <a:solidFill>
                  <a:srgbClr val="000000"/>
                </a:solidFill>
                <a:highlight>
                  <a:srgbClr val="FFFFFF"/>
                </a:highlight>
              </a:rPr>
              <a:t>The plant contains the mind-altering chemical THC and other similar compounds. </a:t>
            </a:r>
            <a:endParaRPr>
              <a:solidFill>
                <a:srgbClr val="000000"/>
              </a:solidFill>
              <a:highlight>
                <a:srgbClr val="FFFFFF"/>
              </a:highlight>
            </a:endParaRPr>
          </a:p>
          <a:p>
            <a:pPr>
              <a:buClr>
                <a:srgbClr val="000000"/>
              </a:buClr>
            </a:pPr>
            <a:r>
              <a:rPr lang="en">
                <a:solidFill>
                  <a:srgbClr val="000000"/>
                </a:solidFill>
                <a:highlight>
                  <a:srgbClr val="FFFFFF"/>
                </a:highlight>
              </a:rPr>
              <a:t>Extracts can also be made from the cannabis plant.</a:t>
            </a:r>
            <a:endParaRPr>
              <a:solidFill>
                <a:srgbClr val="000000"/>
              </a:solidFill>
            </a:endParaRPr>
          </a:p>
        </p:txBody>
      </p:sp>
      <p:sp>
        <p:nvSpPr>
          <p:cNvPr id="515" name="Google Shape;515;p71"/>
          <p:cNvSpPr/>
          <p:nvPr/>
        </p:nvSpPr>
        <p:spPr>
          <a:xfrm>
            <a:off x="0" y="16133"/>
            <a:ext cx="2422400" cy="68580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pic>
        <p:nvPicPr>
          <p:cNvPr id="516" name="Google Shape;516;p71"/>
          <p:cNvPicPr preferRelativeResize="0"/>
          <p:nvPr/>
        </p:nvPicPr>
        <p:blipFill>
          <a:blip r:embed="rId3">
            <a:alphaModFix/>
          </a:blip>
          <a:stretch>
            <a:fillRect/>
          </a:stretch>
        </p:blipFill>
        <p:spPr>
          <a:xfrm>
            <a:off x="0" y="0"/>
            <a:ext cx="2422400" cy="2422400"/>
          </a:xfrm>
          <a:prstGeom prst="rect">
            <a:avLst/>
          </a:prstGeom>
          <a:noFill/>
          <a:ln>
            <a:noFill/>
          </a:ln>
        </p:spPr>
      </p:pic>
      <p:pic>
        <p:nvPicPr>
          <p:cNvPr id="517" name="Google Shape;517;p71"/>
          <p:cNvPicPr preferRelativeResize="0"/>
          <p:nvPr/>
        </p:nvPicPr>
        <p:blipFill>
          <a:blip r:embed="rId3">
            <a:alphaModFix/>
          </a:blip>
          <a:stretch>
            <a:fillRect/>
          </a:stretch>
        </p:blipFill>
        <p:spPr>
          <a:xfrm>
            <a:off x="0" y="2233933"/>
            <a:ext cx="2422400" cy="2422400"/>
          </a:xfrm>
          <a:prstGeom prst="rect">
            <a:avLst/>
          </a:prstGeom>
          <a:noFill/>
          <a:ln>
            <a:noFill/>
          </a:ln>
        </p:spPr>
      </p:pic>
      <p:pic>
        <p:nvPicPr>
          <p:cNvPr id="518" name="Google Shape;518;p71"/>
          <p:cNvPicPr preferRelativeResize="0"/>
          <p:nvPr/>
        </p:nvPicPr>
        <p:blipFill>
          <a:blip r:embed="rId3">
            <a:alphaModFix/>
          </a:blip>
          <a:stretch>
            <a:fillRect/>
          </a:stretch>
        </p:blipFill>
        <p:spPr>
          <a:xfrm>
            <a:off x="0" y="4451733"/>
            <a:ext cx="2422400" cy="2422400"/>
          </a:xfrm>
          <a:prstGeom prst="rect">
            <a:avLst/>
          </a:prstGeom>
          <a:noFill/>
          <a:ln>
            <a:noFill/>
          </a:ln>
        </p:spPr>
      </p:pic>
    </p:spTree>
    <p:extLst>
      <p:ext uri="{BB962C8B-B14F-4D97-AF65-F5344CB8AC3E}">
        <p14:creationId xmlns:p14="http://schemas.microsoft.com/office/powerpoint/2010/main" val="3277233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72"/>
          <p:cNvSpPr txBox="1">
            <a:spLocks noGrp="1"/>
          </p:cNvSpPr>
          <p:nvPr>
            <p:ph type="title"/>
          </p:nvPr>
        </p:nvSpPr>
        <p:spPr>
          <a:xfrm>
            <a:off x="3200333" y="767933"/>
            <a:ext cx="8428800" cy="847200"/>
          </a:xfrm>
          <a:prstGeom prst="rect">
            <a:avLst/>
          </a:prstGeom>
        </p:spPr>
        <p:txBody>
          <a:bodyPr spcFirstLastPara="1" vert="horz" wrap="square" lIns="121900" tIns="121900" rIns="121900" bIns="121900" rtlCol="0" anchor="t" anchorCtr="0">
            <a:noAutofit/>
          </a:bodyPr>
          <a:lstStyle/>
          <a:p>
            <a:pPr algn="l"/>
            <a:r>
              <a:rPr lang="en"/>
              <a:t>Ways People Use Cannabis</a:t>
            </a:r>
            <a:endParaRPr/>
          </a:p>
        </p:txBody>
      </p:sp>
      <p:sp>
        <p:nvSpPr>
          <p:cNvPr id="524" name="Google Shape;524;p72"/>
          <p:cNvSpPr txBox="1">
            <a:spLocks noGrp="1"/>
          </p:cNvSpPr>
          <p:nvPr>
            <p:ph type="body" idx="1"/>
          </p:nvPr>
        </p:nvSpPr>
        <p:spPr>
          <a:xfrm>
            <a:off x="3213483" y="2127701"/>
            <a:ext cx="8428800" cy="4003200"/>
          </a:xfrm>
          <a:prstGeom prst="rect">
            <a:avLst/>
          </a:prstGeom>
        </p:spPr>
        <p:txBody>
          <a:bodyPr spcFirstLastPara="1" vert="horz" wrap="square" lIns="121900" tIns="121900" rIns="121900" bIns="121900" rtlCol="0" anchor="t" anchorCtr="0">
            <a:noAutofit/>
          </a:bodyPr>
          <a:lstStyle/>
          <a:p>
            <a:pPr>
              <a:lnSpc>
                <a:spcPct val="160000"/>
              </a:lnSpc>
              <a:buClr>
                <a:srgbClr val="000000"/>
              </a:buClr>
            </a:pPr>
            <a:r>
              <a:rPr lang="en">
                <a:solidFill>
                  <a:srgbClr val="000000"/>
                </a:solidFill>
              </a:rPr>
              <a:t>Joints (hand rolled cigarettes)</a:t>
            </a:r>
            <a:endParaRPr>
              <a:solidFill>
                <a:srgbClr val="000000"/>
              </a:solidFill>
            </a:endParaRPr>
          </a:p>
          <a:p>
            <a:pPr>
              <a:lnSpc>
                <a:spcPct val="160000"/>
              </a:lnSpc>
              <a:buClr>
                <a:srgbClr val="000000"/>
              </a:buClr>
            </a:pPr>
            <a:r>
              <a:rPr lang="en">
                <a:solidFill>
                  <a:srgbClr val="000000"/>
                </a:solidFill>
              </a:rPr>
              <a:t>Bowl (small pipe)</a:t>
            </a:r>
            <a:endParaRPr>
              <a:solidFill>
                <a:srgbClr val="000000"/>
              </a:solidFill>
            </a:endParaRPr>
          </a:p>
          <a:p>
            <a:pPr>
              <a:lnSpc>
                <a:spcPct val="160000"/>
              </a:lnSpc>
              <a:buClr>
                <a:srgbClr val="000000"/>
              </a:buClr>
            </a:pPr>
            <a:r>
              <a:rPr lang="en">
                <a:solidFill>
                  <a:srgbClr val="000000"/>
                </a:solidFill>
              </a:rPr>
              <a:t>Bong (water pipe)</a:t>
            </a:r>
            <a:endParaRPr>
              <a:solidFill>
                <a:srgbClr val="000000"/>
              </a:solidFill>
            </a:endParaRPr>
          </a:p>
          <a:p>
            <a:pPr>
              <a:lnSpc>
                <a:spcPct val="160000"/>
              </a:lnSpc>
              <a:buClr>
                <a:srgbClr val="000000"/>
              </a:buClr>
            </a:pPr>
            <a:r>
              <a:rPr lang="en">
                <a:solidFill>
                  <a:srgbClr val="000000"/>
                </a:solidFill>
              </a:rPr>
              <a:t>Blunts (emptied cigars)</a:t>
            </a:r>
            <a:endParaRPr>
              <a:solidFill>
                <a:srgbClr val="000000"/>
              </a:solidFill>
            </a:endParaRPr>
          </a:p>
          <a:p>
            <a:pPr>
              <a:lnSpc>
                <a:spcPct val="160000"/>
              </a:lnSpc>
              <a:buClr>
                <a:srgbClr val="000000"/>
              </a:buClr>
            </a:pPr>
            <a:r>
              <a:rPr lang="en">
                <a:solidFill>
                  <a:srgbClr val="000000"/>
                </a:solidFill>
              </a:rPr>
              <a:t>Vaporizers (avoid inhaling smoke)</a:t>
            </a:r>
            <a:endParaRPr>
              <a:solidFill>
                <a:srgbClr val="000000"/>
              </a:solidFill>
            </a:endParaRPr>
          </a:p>
          <a:p>
            <a:pPr>
              <a:lnSpc>
                <a:spcPct val="160000"/>
              </a:lnSpc>
              <a:buClr>
                <a:srgbClr val="000000"/>
              </a:buClr>
            </a:pPr>
            <a:r>
              <a:rPr lang="en">
                <a:solidFill>
                  <a:srgbClr val="000000"/>
                </a:solidFill>
              </a:rPr>
              <a:t>Edibles (candy/cookies)</a:t>
            </a:r>
            <a:endParaRPr>
              <a:solidFill>
                <a:srgbClr val="000000"/>
              </a:solidFill>
            </a:endParaRPr>
          </a:p>
          <a:p>
            <a:pPr>
              <a:lnSpc>
                <a:spcPct val="160000"/>
              </a:lnSpc>
              <a:buClr>
                <a:srgbClr val="000000"/>
              </a:buClr>
            </a:pPr>
            <a:r>
              <a:rPr lang="en">
                <a:solidFill>
                  <a:srgbClr val="000000"/>
                </a:solidFill>
              </a:rPr>
              <a:t>Dabbing (smoking THC resins [oil])</a:t>
            </a:r>
            <a:endParaRPr>
              <a:solidFill>
                <a:srgbClr val="000000"/>
              </a:solidFill>
            </a:endParaRPr>
          </a:p>
        </p:txBody>
      </p:sp>
      <p:sp>
        <p:nvSpPr>
          <p:cNvPr id="525" name="Google Shape;525;p72"/>
          <p:cNvSpPr/>
          <p:nvPr/>
        </p:nvSpPr>
        <p:spPr>
          <a:xfrm>
            <a:off x="0" y="16133"/>
            <a:ext cx="2422400" cy="68580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pic>
        <p:nvPicPr>
          <p:cNvPr id="526" name="Google Shape;526;p72"/>
          <p:cNvPicPr preferRelativeResize="0"/>
          <p:nvPr/>
        </p:nvPicPr>
        <p:blipFill>
          <a:blip r:embed="rId3">
            <a:alphaModFix/>
          </a:blip>
          <a:stretch>
            <a:fillRect/>
          </a:stretch>
        </p:blipFill>
        <p:spPr>
          <a:xfrm>
            <a:off x="0" y="0"/>
            <a:ext cx="2422400" cy="2422400"/>
          </a:xfrm>
          <a:prstGeom prst="rect">
            <a:avLst/>
          </a:prstGeom>
          <a:noFill/>
          <a:ln>
            <a:noFill/>
          </a:ln>
        </p:spPr>
      </p:pic>
      <p:pic>
        <p:nvPicPr>
          <p:cNvPr id="527" name="Google Shape;527;p72"/>
          <p:cNvPicPr preferRelativeResize="0"/>
          <p:nvPr/>
        </p:nvPicPr>
        <p:blipFill>
          <a:blip r:embed="rId3">
            <a:alphaModFix/>
          </a:blip>
          <a:stretch>
            <a:fillRect/>
          </a:stretch>
        </p:blipFill>
        <p:spPr>
          <a:xfrm>
            <a:off x="0" y="2233933"/>
            <a:ext cx="2422400" cy="2422400"/>
          </a:xfrm>
          <a:prstGeom prst="rect">
            <a:avLst/>
          </a:prstGeom>
          <a:noFill/>
          <a:ln>
            <a:noFill/>
          </a:ln>
        </p:spPr>
      </p:pic>
      <p:pic>
        <p:nvPicPr>
          <p:cNvPr id="528" name="Google Shape;528;p72"/>
          <p:cNvPicPr preferRelativeResize="0"/>
          <p:nvPr/>
        </p:nvPicPr>
        <p:blipFill>
          <a:blip r:embed="rId3">
            <a:alphaModFix/>
          </a:blip>
          <a:stretch>
            <a:fillRect/>
          </a:stretch>
        </p:blipFill>
        <p:spPr>
          <a:xfrm>
            <a:off x="0" y="4451733"/>
            <a:ext cx="2422400" cy="2422400"/>
          </a:xfrm>
          <a:prstGeom prst="rect">
            <a:avLst/>
          </a:prstGeom>
          <a:noFill/>
          <a:ln>
            <a:noFill/>
          </a:ln>
        </p:spPr>
      </p:pic>
      <p:pic>
        <p:nvPicPr>
          <p:cNvPr id="529" name="Google Shape;529;p72"/>
          <p:cNvPicPr preferRelativeResize="0"/>
          <p:nvPr/>
        </p:nvPicPr>
        <p:blipFill>
          <a:blip r:embed="rId4">
            <a:alphaModFix/>
          </a:blip>
          <a:stretch>
            <a:fillRect/>
          </a:stretch>
        </p:blipFill>
        <p:spPr>
          <a:xfrm>
            <a:off x="8446767" y="2346917"/>
            <a:ext cx="3293000" cy="2196433"/>
          </a:xfrm>
          <a:prstGeom prst="rect">
            <a:avLst/>
          </a:prstGeom>
          <a:noFill/>
          <a:ln>
            <a:noFill/>
          </a:ln>
        </p:spPr>
      </p:pic>
    </p:spTree>
    <p:extLst>
      <p:ext uri="{BB962C8B-B14F-4D97-AF65-F5344CB8AC3E}">
        <p14:creationId xmlns:p14="http://schemas.microsoft.com/office/powerpoint/2010/main" val="3051891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73"/>
          <p:cNvSpPr txBox="1">
            <a:spLocks noGrp="1"/>
          </p:cNvSpPr>
          <p:nvPr>
            <p:ph type="title"/>
          </p:nvPr>
        </p:nvSpPr>
        <p:spPr>
          <a:xfrm>
            <a:off x="3200333" y="767933"/>
            <a:ext cx="8428800" cy="847200"/>
          </a:xfrm>
          <a:prstGeom prst="rect">
            <a:avLst/>
          </a:prstGeom>
        </p:spPr>
        <p:txBody>
          <a:bodyPr spcFirstLastPara="1" vert="horz" wrap="square" lIns="121900" tIns="121900" rIns="121900" bIns="121900" rtlCol="0" anchor="t" anchorCtr="0">
            <a:noAutofit/>
          </a:bodyPr>
          <a:lstStyle/>
          <a:p>
            <a:pPr algn="l"/>
            <a:r>
              <a:rPr lang="en"/>
              <a:t>Effects of Cannabis</a:t>
            </a:r>
            <a:endParaRPr/>
          </a:p>
        </p:txBody>
      </p:sp>
      <p:sp>
        <p:nvSpPr>
          <p:cNvPr id="535" name="Google Shape;535;p73"/>
          <p:cNvSpPr txBox="1">
            <a:spLocks noGrp="1"/>
          </p:cNvSpPr>
          <p:nvPr>
            <p:ph type="body" idx="1"/>
          </p:nvPr>
        </p:nvSpPr>
        <p:spPr>
          <a:xfrm>
            <a:off x="3200349" y="1843268"/>
            <a:ext cx="8428800" cy="4003200"/>
          </a:xfrm>
          <a:prstGeom prst="rect">
            <a:avLst/>
          </a:prstGeom>
        </p:spPr>
        <p:txBody>
          <a:bodyPr spcFirstLastPara="1" vert="horz" wrap="square" lIns="121900" tIns="121900" rIns="121900" bIns="121900" rtlCol="0" anchor="t" anchorCtr="0">
            <a:noAutofit/>
          </a:bodyPr>
          <a:lstStyle/>
          <a:p>
            <a:pPr>
              <a:buClr>
                <a:srgbClr val="000000"/>
              </a:buClr>
            </a:pPr>
            <a:r>
              <a:rPr lang="en">
                <a:solidFill>
                  <a:srgbClr val="000000"/>
                </a:solidFill>
                <a:highlight>
                  <a:srgbClr val="FFFFFF"/>
                </a:highlight>
              </a:rPr>
              <a:t>THC quickly passes from the lungs into the bloodstream.</a:t>
            </a:r>
            <a:endParaRPr>
              <a:solidFill>
                <a:srgbClr val="000000"/>
              </a:solidFill>
              <a:highlight>
                <a:srgbClr val="FFFFFF"/>
              </a:highlight>
            </a:endParaRPr>
          </a:p>
          <a:p>
            <a:pPr>
              <a:buClr>
                <a:srgbClr val="000000"/>
              </a:buClr>
            </a:pPr>
            <a:r>
              <a:rPr lang="en">
                <a:solidFill>
                  <a:srgbClr val="000000"/>
                </a:solidFill>
                <a:highlight>
                  <a:srgbClr val="FFFFFF"/>
                </a:highlight>
              </a:rPr>
              <a:t>The blood carries the chemical to the brain and other organs throughout the body.</a:t>
            </a:r>
            <a:endParaRPr>
              <a:solidFill>
                <a:srgbClr val="000000"/>
              </a:solidFill>
              <a:highlight>
                <a:srgbClr val="FFFFFF"/>
              </a:highlight>
            </a:endParaRPr>
          </a:p>
          <a:p>
            <a:pPr>
              <a:buClr>
                <a:srgbClr val="000000"/>
              </a:buClr>
            </a:pPr>
            <a:r>
              <a:rPr lang="en">
                <a:solidFill>
                  <a:srgbClr val="000000"/>
                </a:solidFill>
                <a:highlight>
                  <a:srgbClr val="FFFFFF"/>
                </a:highlight>
              </a:rPr>
              <a:t>The body absorbs THC more slowly when the person eats or drinks it.</a:t>
            </a:r>
            <a:endParaRPr>
              <a:solidFill>
                <a:srgbClr val="000000"/>
              </a:solidFill>
              <a:highlight>
                <a:srgbClr val="FFFFFF"/>
              </a:highlight>
            </a:endParaRPr>
          </a:p>
          <a:p>
            <a:pPr>
              <a:buClr>
                <a:srgbClr val="000000"/>
              </a:buClr>
            </a:pPr>
            <a:r>
              <a:rPr lang="en">
                <a:solidFill>
                  <a:srgbClr val="000000"/>
                </a:solidFill>
                <a:highlight>
                  <a:srgbClr val="FFFFFF"/>
                </a:highlight>
              </a:rPr>
              <a:t>They generally feel the effects after 30 minutes to 1 hour.</a:t>
            </a:r>
            <a:endParaRPr>
              <a:solidFill>
                <a:srgbClr val="000000"/>
              </a:solidFill>
              <a:highlight>
                <a:srgbClr val="FFFFFF"/>
              </a:highlight>
            </a:endParaRPr>
          </a:p>
          <a:p>
            <a:pPr>
              <a:buClr>
                <a:srgbClr val="000000"/>
              </a:buClr>
            </a:pPr>
            <a:r>
              <a:rPr lang="en">
                <a:solidFill>
                  <a:srgbClr val="000000"/>
                </a:solidFill>
                <a:highlight>
                  <a:srgbClr val="FFFFFF"/>
                </a:highlight>
              </a:rPr>
              <a:t>Marijuana overactivates parts of the brain that contain the highest number of these receptors.</a:t>
            </a:r>
            <a:endParaRPr>
              <a:solidFill>
                <a:srgbClr val="000000"/>
              </a:solidFill>
              <a:highlight>
                <a:srgbClr val="FFFFFF"/>
              </a:highlight>
            </a:endParaRPr>
          </a:p>
          <a:p>
            <a:pPr>
              <a:buClr>
                <a:srgbClr val="000000"/>
              </a:buClr>
            </a:pPr>
            <a:r>
              <a:rPr lang="en">
                <a:solidFill>
                  <a:srgbClr val="000000"/>
                </a:solidFill>
                <a:highlight>
                  <a:srgbClr val="FFFFFF"/>
                </a:highlight>
              </a:rPr>
              <a:t>This causes the "high" that people feel.</a:t>
            </a:r>
            <a:endParaRPr>
              <a:solidFill>
                <a:srgbClr val="000000"/>
              </a:solidFill>
              <a:highlight>
                <a:srgbClr val="FFFFFF"/>
              </a:highlight>
            </a:endParaRPr>
          </a:p>
          <a:p>
            <a:pPr marL="0" indent="0">
              <a:spcBef>
                <a:spcPts val="2133"/>
              </a:spcBef>
              <a:buNone/>
            </a:pPr>
            <a:endParaRPr sz="1400">
              <a:solidFill>
                <a:srgbClr val="444444"/>
              </a:solidFill>
              <a:highlight>
                <a:srgbClr val="FFFFFF"/>
              </a:highlight>
              <a:latin typeface="Verdana"/>
              <a:ea typeface="Verdana"/>
              <a:cs typeface="Verdana"/>
              <a:sym typeface="Verdana"/>
            </a:endParaRPr>
          </a:p>
          <a:p>
            <a:pPr marL="0" indent="0">
              <a:spcBef>
                <a:spcPts val="2133"/>
              </a:spcBef>
              <a:spcAft>
                <a:spcPts val="2133"/>
              </a:spcAft>
              <a:buNone/>
            </a:pPr>
            <a:endParaRPr sz="1400">
              <a:solidFill>
                <a:srgbClr val="444444"/>
              </a:solidFill>
              <a:highlight>
                <a:srgbClr val="FFFFFF"/>
              </a:highlight>
              <a:latin typeface="Verdana"/>
              <a:ea typeface="Verdana"/>
              <a:cs typeface="Verdana"/>
              <a:sym typeface="Verdana"/>
            </a:endParaRPr>
          </a:p>
        </p:txBody>
      </p:sp>
      <p:sp>
        <p:nvSpPr>
          <p:cNvPr id="536" name="Google Shape;536;p73"/>
          <p:cNvSpPr/>
          <p:nvPr/>
        </p:nvSpPr>
        <p:spPr>
          <a:xfrm>
            <a:off x="0" y="16133"/>
            <a:ext cx="2422400" cy="68580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pic>
        <p:nvPicPr>
          <p:cNvPr id="537" name="Google Shape;537;p73"/>
          <p:cNvPicPr preferRelativeResize="0"/>
          <p:nvPr/>
        </p:nvPicPr>
        <p:blipFill>
          <a:blip r:embed="rId3">
            <a:alphaModFix/>
          </a:blip>
          <a:stretch>
            <a:fillRect/>
          </a:stretch>
        </p:blipFill>
        <p:spPr>
          <a:xfrm>
            <a:off x="0" y="0"/>
            <a:ext cx="2422400" cy="2422400"/>
          </a:xfrm>
          <a:prstGeom prst="rect">
            <a:avLst/>
          </a:prstGeom>
          <a:noFill/>
          <a:ln>
            <a:noFill/>
          </a:ln>
        </p:spPr>
      </p:pic>
      <p:pic>
        <p:nvPicPr>
          <p:cNvPr id="538" name="Google Shape;538;p73"/>
          <p:cNvPicPr preferRelativeResize="0"/>
          <p:nvPr/>
        </p:nvPicPr>
        <p:blipFill>
          <a:blip r:embed="rId3">
            <a:alphaModFix/>
          </a:blip>
          <a:stretch>
            <a:fillRect/>
          </a:stretch>
        </p:blipFill>
        <p:spPr>
          <a:xfrm>
            <a:off x="0" y="2233933"/>
            <a:ext cx="2422400" cy="2422400"/>
          </a:xfrm>
          <a:prstGeom prst="rect">
            <a:avLst/>
          </a:prstGeom>
          <a:noFill/>
          <a:ln>
            <a:noFill/>
          </a:ln>
        </p:spPr>
      </p:pic>
      <p:pic>
        <p:nvPicPr>
          <p:cNvPr id="539" name="Google Shape;539;p73"/>
          <p:cNvPicPr preferRelativeResize="0"/>
          <p:nvPr/>
        </p:nvPicPr>
        <p:blipFill>
          <a:blip r:embed="rId3">
            <a:alphaModFix/>
          </a:blip>
          <a:stretch>
            <a:fillRect/>
          </a:stretch>
        </p:blipFill>
        <p:spPr>
          <a:xfrm>
            <a:off x="0" y="4451733"/>
            <a:ext cx="2422400" cy="2422400"/>
          </a:xfrm>
          <a:prstGeom prst="rect">
            <a:avLst/>
          </a:prstGeom>
          <a:noFill/>
          <a:ln>
            <a:noFill/>
          </a:ln>
        </p:spPr>
      </p:pic>
    </p:spTree>
    <p:extLst>
      <p:ext uri="{BB962C8B-B14F-4D97-AF65-F5344CB8AC3E}">
        <p14:creationId xmlns:p14="http://schemas.microsoft.com/office/powerpoint/2010/main" val="1401641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74"/>
          <p:cNvSpPr txBox="1">
            <a:spLocks noGrp="1"/>
          </p:cNvSpPr>
          <p:nvPr>
            <p:ph type="title"/>
          </p:nvPr>
        </p:nvSpPr>
        <p:spPr>
          <a:xfrm>
            <a:off x="3200333" y="767933"/>
            <a:ext cx="8428800" cy="847200"/>
          </a:xfrm>
          <a:prstGeom prst="rect">
            <a:avLst/>
          </a:prstGeom>
        </p:spPr>
        <p:txBody>
          <a:bodyPr spcFirstLastPara="1" vert="horz" wrap="square" lIns="121900" tIns="121900" rIns="121900" bIns="121900" rtlCol="0" anchor="t" anchorCtr="0">
            <a:noAutofit/>
          </a:bodyPr>
          <a:lstStyle/>
          <a:p>
            <a:pPr algn="l"/>
            <a:r>
              <a:rPr lang="en"/>
              <a:t>Other Effects</a:t>
            </a:r>
            <a:endParaRPr/>
          </a:p>
        </p:txBody>
      </p:sp>
      <p:sp>
        <p:nvSpPr>
          <p:cNvPr id="545" name="Google Shape;545;p74"/>
          <p:cNvSpPr txBox="1">
            <a:spLocks noGrp="1"/>
          </p:cNvSpPr>
          <p:nvPr>
            <p:ph type="body" idx="1"/>
          </p:nvPr>
        </p:nvSpPr>
        <p:spPr>
          <a:xfrm>
            <a:off x="3200349" y="1764235"/>
            <a:ext cx="8428800" cy="4003200"/>
          </a:xfrm>
          <a:prstGeom prst="rect">
            <a:avLst/>
          </a:prstGeom>
        </p:spPr>
        <p:txBody>
          <a:bodyPr spcFirstLastPara="1" vert="horz" wrap="square" lIns="121900" tIns="121900" rIns="121900" bIns="121900" rtlCol="0" anchor="t" anchorCtr="0">
            <a:noAutofit/>
          </a:bodyPr>
          <a:lstStyle/>
          <a:p>
            <a:pPr marL="965176" indent="-423323">
              <a:lnSpc>
                <a:spcPct val="160000"/>
              </a:lnSpc>
              <a:buClr>
                <a:srgbClr val="000000"/>
              </a:buClr>
              <a:buSzPts val="1400"/>
              <a:buFont typeface="Lato"/>
              <a:buChar char="●"/>
            </a:pPr>
            <a:r>
              <a:rPr lang="en" sz="1867">
                <a:solidFill>
                  <a:srgbClr val="000000"/>
                </a:solidFill>
              </a:rPr>
              <a:t>altered senses (seeing brighter colors)</a:t>
            </a:r>
            <a:endParaRPr sz="1867">
              <a:solidFill>
                <a:srgbClr val="000000"/>
              </a:solidFill>
            </a:endParaRPr>
          </a:p>
          <a:p>
            <a:pPr marL="965176" indent="-423323">
              <a:lnSpc>
                <a:spcPct val="160000"/>
              </a:lnSpc>
              <a:buClr>
                <a:srgbClr val="000000"/>
              </a:buClr>
              <a:buSzPts val="1400"/>
              <a:buFont typeface="Lato"/>
              <a:buChar char="●"/>
            </a:pPr>
            <a:r>
              <a:rPr lang="en" sz="1867">
                <a:solidFill>
                  <a:srgbClr val="000000"/>
                </a:solidFill>
              </a:rPr>
              <a:t>altered sense of time</a:t>
            </a:r>
            <a:endParaRPr sz="1867">
              <a:solidFill>
                <a:srgbClr val="000000"/>
              </a:solidFill>
            </a:endParaRPr>
          </a:p>
          <a:p>
            <a:pPr marL="965176" indent="-423323">
              <a:lnSpc>
                <a:spcPct val="160000"/>
              </a:lnSpc>
              <a:buClr>
                <a:srgbClr val="000000"/>
              </a:buClr>
              <a:buSzPts val="1400"/>
              <a:buFont typeface="Lato"/>
              <a:buChar char="●"/>
            </a:pPr>
            <a:r>
              <a:rPr lang="en" sz="1867">
                <a:solidFill>
                  <a:srgbClr val="000000"/>
                </a:solidFill>
              </a:rPr>
              <a:t>changes in mood</a:t>
            </a:r>
            <a:endParaRPr sz="1867">
              <a:solidFill>
                <a:srgbClr val="000000"/>
              </a:solidFill>
            </a:endParaRPr>
          </a:p>
          <a:p>
            <a:pPr marL="965176" indent="-423323">
              <a:lnSpc>
                <a:spcPct val="160000"/>
              </a:lnSpc>
              <a:buClr>
                <a:srgbClr val="000000"/>
              </a:buClr>
              <a:buSzPts val="1400"/>
              <a:buFont typeface="Lato"/>
              <a:buChar char="●"/>
            </a:pPr>
            <a:r>
              <a:rPr lang="en" sz="1867">
                <a:solidFill>
                  <a:srgbClr val="000000"/>
                </a:solidFill>
              </a:rPr>
              <a:t>impaired body movement</a:t>
            </a:r>
            <a:endParaRPr sz="1867">
              <a:solidFill>
                <a:srgbClr val="000000"/>
              </a:solidFill>
            </a:endParaRPr>
          </a:p>
          <a:p>
            <a:pPr marL="965176" indent="-423323">
              <a:lnSpc>
                <a:spcPct val="160000"/>
              </a:lnSpc>
              <a:buClr>
                <a:srgbClr val="000000"/>
              </a:buClr>
              <a:buSzPts val="1400"/>
              <a:buFont typeface="Lato"/>
              <a:buChar char="●"/>
            </a:pPr>
            <a:r>
              <a:rPr lang="en" sz="1867">
                <a:solidFill>
                  <a:srgbClr val="000000"/>
                </a:solidFill>
              </a:rPr>
              <a:t>difficulty with thinking and problem-solving</a:t>
            </a:r>
            <a:endParaRPr sz="1867">
              <a:solidFill>
                <a:srgbClr val="000000"/>
              </a:solidFill>
            </a:endParaRPr>
          </a:p>
          <a:p>
            <a:pPr marL="965176" indent="-423323">
              <a:lnSpc>
                <a:spcPct val="160000"/>
              </a:lnSpc>
              <a:buClr>
                <a:srgbClr val="000000"/>
              </a:buClr>
              <a:buSzPts val="1400"/>
              <a:buFont typeface="Lato"/>
              <a:buChar char="●"/>
            </a:pPr>
            <a:r>
              <a:rPr lang="en" sz="1867">
                <a:solidFill>
                  <a:srgbClr val="000000"/>
                </a:solidFill>
              </a:rPr>
              <a:t>impaired memory</a:t>
            </a:r>
            <a:endParaRPr sz="1867">
              <a:solidFill>
                <a:srgbClr val="000000"/>
              </a:solidFill>
            </a:endParaRPr>
          </a:p>
          <a:p>
            <a:pPr marL="965176" indent="-423323">
              <a:lnSpc>
                <a:spcPct val="160000"/>
              </a:lnSpc>
              <a:buClr>
                <a:srgbClr val="000000"/>
              </a:buClr>
              <a:buSzPts val="1400"/>
              <a:buFont typeface="Lato"/>
              <a:buChar char="●"/>
            </a:pPr>
            <a:r>
              <a:rPr lang="en" sz="1867">
                <a:solidFill>
                  <a:srgbClr val="000000"/>
                </a:solidFill>
              </a:rPr>
              <a:t>hallucinations (when taken in high doses)</a:t>
            </a:r>
            <a:endParaRPr sz="1867">
              <a:solidFill>
                <a:srgbClr val="000000"/>
              </a:solidFill>
            </a:endParaRPr>
          </a:p>
          <a:p>
            <a:pPr marL="965176" indent="-423323">
              <a:lnSpc>
                <a:spcPct val="160000"/>
              </a:lnSpc>
              <a:buClr>
                <a:srgbClr val="000000"/>
              </a:buClr>
              <a:buSzPts val="1400"/>
              <a:buFont typeface="Lato"/>
              <a:buChar char="●"/>
            </a:pPr>
            <a:r>
              <a:rPr lang="en" sz="1867">
                <a:solidFill>
                  <a:srgbClr val="000000"/>
                </a:solidFill>
              </a:rPr>
              <a:t>delusions (when taken in high doses)</a:t>
            </a:r>
            <a:endParaRPr sz="1867">
              <a:solidFill>
                <a:srgbClr val="000000"/>
              </a:solidFill>
            </a:endParaRPr>
          </a:p>
          <a:p>
            <a:pPr marL="965176" indent="-423323">
              <a:lnSpc>
                <a:spcPct val="160000"/>
              </a:lnSpc>
              <a:buClr>
                <a:srgbClr val="000000"/>
              </a:buClr>
              <a:buSzPts val="1400"/>
              <a:buFont typeface="Lato"/>
              <a:buChar char="●"/>
            </a:pPr>
            <a:r>
              <a:rPr lang="en" sz="1867">
                <a:solidFill>
                  <a:srgbClr val="000000"/>
                </a:solidFill>
              </a:rPr>
              <a:t>psychosis (when taken in high doses)</a:t>
            </a:r>
            <a:endParaRPr sz="1867">
              <a:solidFill>
                <a:srgbClr val="000000"/>
              </a:solidFill>
            </a:endParaRPr>
          </a:p>
          <a:p>
            <a:pPr marL="0" indent="0">
              <a:spcBef>
                <a:spcPts val="4000"/>
              </a:spcBef>
              <a:spcAft>
                <a:spcPts val="2133"/>
              </a:spcAft>
              <a:buNone/>
            </a:pPr>
            <a:endParaRPr/>
          </a:p>
        </p:txBody>
      </p:sp>
      <p:sp>
        <p:nvSpPr>
          <p:cNvPr id="546" name="Google Shape;546;p74"/>
          <p:cNvSpPr/>
          <p:nvPr/>
        </p:nvSpPr>
        <p:spPr>
          <a:xfrm>
            <a:off x="0" y="16133"/>
            <a:ext cx="2422400" cy="68580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pic>
        <p:nvPicPr>
          <p:cNvPr id="547" name="Google Shape;547;p74"/>
          <p:cNvPicPr preferRelativeResize="0"/>
          <p:nvPr/>
        </p:nvPicPr>
        <p:blipFill>
          <a:blip r:embed="rId3">
            <a:alphaModFix/>
          </a:blip>
          <a:stretch>
            <a:fillRect/>
          </a:stretch>
        </p:blipFill>
        <p:spPr>
          <a:xfrm>
            <a:off x="0" y="0"/>
            <a:ext cx="2422400" cy="2422400"/>
          </a:xfrm>
          <a:prstGeom prst="rect">
            <a:avLst/>
          </a:prstGeom>
          <a:noFill/>
          <a:ln>
            <a:noFill/>
          </a:ln>
        </p:spPr>
      </p:pic>
      <p:pic>
        <p:nvPicPr>
          <p:cNvPr id="548" name="Google Shape;548;p74"/>
          <p:cNvPicPr preferRelativeResize="0"/>
          <p:nvPr/>
        </p:nvPicPr>
        <p:blipFill>
          <a:blip r:embed="rId3">
            <a:alphaModFix/>
          </a:blip>
          <a:stretch>
            <a:fillRect/>
          </a:stretch>
        </p:blipFill>
        <p:spPr>
          <a:xfrm>
            <a:off x="0" y="2233933"/>
            <a:ext cx="2422400" cy="2422400"/>
          </a:xfrm>
          <a:prstGeom prst="rect">
            <a:avLst/>
          </a:prstGeom>
          <a:noFill/>
          <a:ln>
            <a:noFill/>
          </a:ln>
        </p:spPr>
      </p:pic>
      <p:pic>
        <p:nvPicPr>
          <p:cNvPr id="549" name="Google Shape;549;p74"/>
          <p:cNvPicPr preferRelativeResize="0"/>
          <p:nvPr/>
        </p:nvPicPr>
        <p:blipFill>
          <a:blip r:embed="rId3">
            <a:alphaModFix/>
          </a:blip>
          <a:stretch>
            <a:fillRect/>
          </a:stretch>
        </p:blipFill>
        <p:spPr>
          <a:xfrm>
            <a:off x="0" y="4451733"/>
            <a:ext cx="2422400" cy="2422400"/>
          </a:xfrm>
          <a:prstGeom prst="rect">
            <a:avLst/>
          </a:prstGeom>
          <a:noFill/>
          <a:ln>
            <a:noFill/>
          </a:ln>
        </p:spPr>
      </p:pic>
    </p:spTree>
    <p:extLst>
      <p:ext uri="{BB962C8B-B14F-4D97-AF65-F5344CB8AC3E}">
        <p14:creationId xmlns:p14="http://schemas.microsoft.com/office/powerpoint/2010/main" val="1133577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75"/>
          <p:cNvSpPr txBox="1">
            <a:spLocks noGrp="1"/>
          </p:cNvSpPr>
          <p:nvPr>
            <p:ph type="title"/>
          </p:nvPr>
        </p:nvSpPr>
        <p:spPr>
          <a:xfrm>
            <a:off x="3200333" y="767933"/>
            <a:ext cx="8428800" cy="847200"/>
          </a:xfrm>
          <a:prstGeom prst="rect">
            <a:avLst/>
          </a:prstGeom>
        </p:spPr>
        <p:txBody>
          <a:bodyPr spcFirstLastPara="1" vert="horz" wrap="square" lIns="121900" tIns="121900" rIns="121900" bIns="121900" rtlCol="0" anchor="t" anchorCtr="0">
            <a:noAutofit/>
          </a:bodyPr>
          <a:lstStyle/>
          <a:p>
            <a:pPr algn="l"/>
            <a:r>
              <a:rPr lang="en"/>
              <a:t>Long Term Effects</a:t>
            </a:r>
            <a:endParaRPr/>
          </a:p>
        </p:txBody>
      </p:sp>
      <p:sp>
        <p:nvSpPr>
          <p:cNvPr id="555" name="Google Shape;555;p75"/>
          <p:cNvSpPr txBox="1">
            <a:spLocks noGrp="1"/>
          </p:cNvSpPr>
          <p:nvPr>
            <p:ph type="body" idx="1"/>
          </p:nvPr>
        </p:nvSpPr>
        <p:spPr>
          <a:xfrm>
            <a:off x="3213465" y="2127700"/>
            <a:ext cx="8780000" cy="4019200"/>
          </a:xfrm>
          <a:prstGeom prst="rect">
            <a:avLst/>
          </a:prstGeom>
        </p:spPr>
        <p:txBody>
          <a:bodyPr spcFirstLastPara="1" vert="horz" wrap="square" lIns="121900" tIns="121900" rIns="121900" bIns="121900" rtlCol="0" anchor="t" anchorCtr="0">
            <a:noAutofit/>
          </a:bodyPr>
          <a:lstStyle/>
          <a:p>
            <a:pPr marL="0" indent="0">
              <a:buNone/>
            </a:pPr>
            <a:r>
              <a:rPr lang="en">
                <a:solidFill>
                  <a:srgbClr val="000000"/>
                </a:solidFill>
                <a:highlight>
                  <a:srgbClr val="FFFFFF"/>
                </a:highlight>
              </a:rPr>
              <a:t>“Marijuana also affects brain development. When people begin using marijuana as teenagers, the drug may impair thinking, memory, and learning functions and affect how the brain builds connections between the areas necessary for these functions. Researchers are still studying how long marijuana's effects last and whether some changes may be permanent.”</a:t>
            </a:r>
            <a:endParaRPr>
              <a:solidFill>
                <a:srgbClr val="000000"/>
              </a:solidFill>
              <a:highlight>
                <a:srgbClr val="FFFFFF"/>
              </a:highlight>
            </a:endParaRPr>
          </a:p>
          <a:p>
            <a:pPr marL="0" indent="0">
              <a:spcBef>
                <a:spcPts val="2133"/>
              </a:spcBef>
              <a:spcAft>
                <a:spcPts val="2133"/>
              </a:spcAft>
              <a:buNone/>
            </a:pPr>
            <a:r>
              <a:rPr lang="en" u="sng">
                <a:solidFill>
                  <a:schemeClr val="hlink"/>
                </a:solidFill>
                <a:highlight>
                  <a:srgbClr val="FFFFFF"/>
                </a:highlight>
                <a:hlinkClick r:id="rId3"/>
              </a:rPr>
              <a:t>https://www.drugabuse.gov/publications/drugfacts/marijuana</a:t>
            </a:r>
            <a:r>
              <a:rPr lang="en">
                <a:solidFill>
                  <a:srgbClr val="000000"/>
                </a:solidFill>
                <a:highlight>
                  <a:srgbClr val="FFFFFF"/>
                </a:highlight>
              </a:rPr>
              <a:t> </a:t>
            </a:r>
            <a:endParaRPr>
              <a:solidFill>
                <a:srgbClr val="000000"/>
              </a:solidFill>
              <a:highlight>
                <a:srgbClr val="FFFFFF"/>
              </a:highlight>
            </a:endParaRPr>
          </a:p>
        </p:txBody>
      </p:sp>
      <p:sp>
        <p:nvSpPr>
          <p:cNvPr id="556" name="Google Shape;556;p75"/>
          <p:cNvSpPr/>
          <p:nvPr/>
        </p:nvSpPr>
        <p:spPr>
          <a:xfrm>
            <a:off x="0" y="16133"/>
            <a:ext cx="2422400" cy="68580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pic>
        <p:nvPicPr>
          <p:cNvPr id="557" name="Google Shape;557;p75"/>
          <p:cNvPicPr preferRelativeResize="0"/>
          <p:nvPr/>
        </p:nvPicPr>
        <p:blipFill>
          <a:blip r:embed="rId4">
            <a:alphaModFix/>
          </a:blip>
          <a:stretch>
            <a:fillRect/>
          </a:stretch>
        </p:blipFill>
        <p:spPr>
          <a:xfrm>
            <a:off x="0" y="0"/>
            <a:ext cx="2422400" cy="2422400"/>
          </a:xfrm>
          <a:prstGeom prst="rect">
            <a:avLst/>
          </a:prstGeom>
          <a:noFill/>
          <a:ln>
            <a:noFill/>
          </a:ln>
        </p:spPr>
      </p:pic>
      <p:pic>
        <p:nvPicPr>
          <p:cNvPr id="558" name="Google Shape;558;p75"/>
          <p:cNvPicPr preferRelativeResize="0"/>
          <p:nvPr/>
        </p:nvPicPr>
        <p:blipFill>
          <a:blip r:embed="rId4">
            <a:alphaModFix/>
          </a:blip>
          <a:stretch>
            <a:fillRect/>
          </a:stretch>
        </p:blipFill>
        <p:spPr>
          <a:xfrm>
            <a:off x="0" y="2233933"/>
            <a:ext cx="2422400" cy="2422400"/>
          </a:xfrm>
          <a:prstGeom prst="rect">
            <a:avLst/>
          </a:prstGeom>
          <a:noFill/>
          <a:ln>
            <a:noFill/>
          </a:ln>
        </p:spPr>
      </p:pic>
      <p:pic>
        <p:nvPicPr>
          <p:cNvPr id="559" name="Google Shape;559;p75"/>
          <p:cNvPicPr preferRelativeResize="0"/>
          <p:nvPr/>
        </p:nvPicPr>
        <p:blipFill>
          <a:blip r:embed="rId4">
            <a:alphaModFix/>
          </a:blip>
          <a:stretch>
            <a:fillRect/>
          </a:stretch>
        </p:blipFill>
        <p:spPr>
          <a:xfrm>
            <a:off x="0" y="4451733"/>
            <a:ext cx="2422400" cy="2422400"/>
          </a:xfrm>
          <a:prstGeom prst="rect">
            <a:avLst/>
          </a:prstGeom>
          <a:noFill/>
          <a:ln>
            <a:noFill/>
          </a:ln>
        </p:spPr>
      </p:pic>
    </p:spTree>
    <p:extLst>
      <p:ext uri="{BB962C8B-B14F-4D97-AF65-F5344CB8AC3E}">
        <p14:creationId xmlns:p14="http://schemas.microsoft.com/office/powerpoint/2010/main" val="218172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 drug user look like?</a:t>
            </a:r>
            <a:endParaRPr lang="en-US" dirty="0"/>
          </a:p>
        </p:txBody>
      </p:sp>
      <p:sp>
        <p:nvSpPr>
          <p:cNvPr id="3" name="Content Placeholder 2"/>
          <p:cNvSpPr>
            <a:spLocks noGrp="1"/>
          </p:cNvSpPr>
          <p:nvPr>
            <p:ph idx="1"/>
          </p:nvPr>
        </p:nvSpPr>
        <p:spPr/>
        <p:txBody>
          <a:bodyPr/>
          <a:lstStyle/>
          <a:p>
            <a:r>
              <a:rPr lang="en-US" dirty="0" smtClean="0"/>
              <a:t>In groups of 3 answer the following questions on chart paper (will be shared with the class)</a:t>
            </a:r>
          </a:p>
          <a:p>
            <a:pPr lvl="1"/>
            <a:r>
              <a:rPr lang="en-US" dirty="0" smtClean="0"/>
              <a:t>What kind of people become drug addicts?</a:t>
            </a:r>
          </a:p>
          <a:p>
            <a:pPr lvl="1"/>
            <a:r>
              <a:rPr lang="en-US" dirty="0" smtClean="0"/>
              <a:t>What do they look like?</a:t>
            </a:r>
          </a:p>
          <a:p>
            <a:pPr lvl="1"/>
            <a:r>
              <a:rPr lang="en-US" dirty="0" smtClean="0"/>
              <a:t>How do they behave?</a:t>
            </a:r>
            <a:endParaRPr lang="en-US" dirty="0"/>
          </a:p>
        </p:txBody>
      </p:sp>
    </p:spTree>
    <p:extLst>
      <p:ext uri="{BB962C8B-B14F-4D97-AF65-F5344CB8AC3E}">
        <p14:creationId xmlns:p14="http://schemas.microsoft.com/office/powerpoint/2010/main" val="3633557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What Are Drugs?</a:t>
            </a:r>
            <a:endParaRPr lang="en-US" dirty="0"/>
          </a:p>
        </p:txBody>
      </p:sp>
      <p:sp>
        <p:nvSpPr>
          <p:cNvPr id="4" name="Rectangle 3"/>
          <p:cNvSpPr>
            <a:spLocks noGrp="1" noChangeArrowheads="1"/>
          </p:cNvSpPr>
          <p:nvPr>
            <p:ph idx="1"/>
          </p:nvPr>
        </p:nvSpPr>
        <p:spPr>
          <a:xfrm>
            <a:off x="1484311" y="2180967"/>
            <a:ext cx="10018713" cy="3124201"/>
          </a:xfrm>
        </p:spPr>
        <p:txBody>
          <a:bodyPr>
            <a:normAutofit fontScale="92500" lnSpcReduction="10000"/>
          </a:bodyPr>
          <a:lstStyle/>
          <a:p>
            <a:r>
              <a:rPr lang="en-CA" altLang="en-US" sz="2800" dirty="0">
                <a:solidFill>
                  <a:schemeClr val="tx1"/>
                </a:solidFill>
              </a:rPr>
              <a:t>Substances, other than food, that affect a person’s mental, emotional, or physical </a:t>
            </a:r>
            <a:r>
              <a:rPr lang="en-CA" altLang="en-US" sz="2800" dirty="0" smtClean="0">
                <a:solidFill>
                  <a:schemeClr val="tx1"/>
                </a:solidFill>
              </a:rPr>
              <a:t>state</a:t>
            </a:r>
            <a:endParaRPr lang="en-US" altLang="en-US" dirty="0" smtClean="0"/>
          </a:p>
          <a:p>
            <a:r>
              <a:rPr lang="en-US" altLang="en-US" sz="2800" dirty="0" smtClean="0">
                <a:solidFill>
                  <a:schemeClr val="tx1"/>
                </a:solidFill>
              </a:rPr>
              <a:t>Often used to describe illicit street drugs</a:t>
            </a:r>
          </a:p>
          <a:p>
            <a:r>
              <a:rPr lang="en-US" altLang="en-US" sz="2800" dirty="0" smtClean="0"/>
              <a:t>There are many types that are legal and used regularly</a:t>
            </a:r>
            <a:r>
              <a:rPr lang="en-CA" altLang="en-US" sz="2800" dirty="0" smtClean="0"/>
              <a:t> (ex: alcohol, caffeine, nicotine) aka: “invisible drugs”</a:t>
            </a:r>
          </a:p>
          <a:p>
            <a:r>
              <a:rPr lang="en-US" altLang="en-US" sz="2800" dirty="0" smtClean="0"/>
              <a:t>Prescription medications and Over the Counters also classified as “drugs”</a:t>
            </a:r>
          </a:p>
        </p:txBody>
      </p:sp>
    </p:spTree>
    <p:extLst>
      <p:ext uri="{BB962C8B-B14F-4D97-AF65-F5344CB8AC3E}">
        <p14:creationId xmlns:p14="http://schemas.microsoft.com/office/powerpoint/2010/main" val="6827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Drugs</a:t>
            </a:r>
            <a:endParaRPr lang="en-US" dirty="0"/>
          </a:p>
        </p:txBody>
      </p:sp>
      <p:sp>
        <p:nvSpPr>
          <p:cNvPr id="3" name="Content Placeholder 2"/>
          <p:cNvSpPr>
            <a:spLocks noGrp="1"/>
          </p:cNvSpPr>
          <p:nvPr>
            <p:ph idx="1"/>
          </p:nvPr>
        </p:nvSpPr>
        <p:spPr>
          <a:xfrm>
            <a:off x="1484310" y="1826740"/>
            <a:ext cx="10018713" cy="3124201"/>
          </a:xfrm>
        </p:spPr>
        <p:txBody>
          <a:bodyPr/>
          <a:lstStyle/>
          <a:p>
            <a:pPr marL="457200" lvl="0" indent="-342900">
              <a:spcBef>
                <a:spcPts val="0"/>
              </a:spcBef>
              <a:spcAft>
                <a:spcPts val="0"/>
              </a:spcAft>
              <a:buSzPts val="1800"/>
              <a:buChar char="●"/>
            </a:pPr>
            <a:r>
              <a:rPr lang="fr-FR" dirty="0" err="1" smtClean="0"/>
              <a:t>Drugs</a:t>
            </a:r>
            <a:r>
              <a:rPr lang="fr-FR" dirty="0" smtClean="0"/>
              <a:t> are </a:t>
            </a:r>
            <a:r>
              <a:rPr lang="fr-FR" dirty="0" err="1" smtClean="0"/>
              <a:t>classified</a:t>
            </a:r>
            <a:r>
              <a:rPr lang="fr-FR" dirty="0" smtClean="0"/>
              <a:t> by </a:t>
            </a:r>
            <a:r>
              <a:rPr lang="fr-FR" dirty="0" err="1" smtClean="0"/>
              <a:t>effect</a:t>
            </a:r>
            <a:r>
              <a:rPr lang="fr-FR" dirty="0" smtClean="0"/>
              <a:t> on the body:</a:t>
            </a:r>
          </a:p>
          <a:p>
            <a:pPr marL="457200" lvl="0" indent="-342900">
              <a:spcBef>
                <a:spcPts val="0"/>
              </a:spcBef>
              <a:spcAft>
                <a:spcPts val="0"/>
              </a:spcAft>
              <a:buSzPts val="1800"/>
              <a:buChar char="●"/>
            </a:pPr>
            <a:r>
              <a:rPr lang="fr-FR" dirty="0" err="1" smtClean="0"/>
              <a:t>Uppers</a:t>
            </a:r>
            <a:r>
              <a:rPr lang="fr-FR" dirty="0" smtClean="0"/>
              <a:t>: stimulants</a:t>
            </a:r>
          </a:p>
          <a:p>
            <a:pPr marL="457200" lvl="0" indent="-342900">
              <a:spcBef>
                <a:spcPts val="0"/>
              </a:spcBef>
              <a:spcAft>
                <a:spcPts val="0"/>
              </a:spcAft>
              <a:buSzPts val="1800"/>
              <a:buChar char="●"/>
            </a:pPr>
            <a:r>
              <a:rPr lang="fr-FR" dirty="0" err="1" smtClean="0"/>
              <a:t>Downers</a:t>
            </a:r>
            <a:r>
              <a:rPr lang="fr-FR" dirty="0" smtClean="0"/>
              <a:t>: </a:t>
            </a:r>
            <a:r>
              <a:rPr lang="fr-FR" dirty="0" err="1" smtClean="0"/>
              <a:t>depressants</a:t>
            </a:r>
            <a:endParaRPr lang="fr-FR" dirty="0" smtClean="0"/>
          </a:p>
          <a:p>
            <a:pPr marL="457200" lvl="0" indent="-342900">
              <a:spcBef>
                <a:spcPts val="0"/>
              </a:spcBef>
              <a:spcAft>
                <a:spcPts val="0"/>
              </a:spcAft>
              <a:buSzPts val="1800"/>
              <a:buChar char="●"/>
            </a:pPr>
            <a:r>
              <a:rPr lang="fr-FR" dirty="0" smtClean="0"/>
              <a:t>All </a:t>
            </a:r>
            <a:r>
              <a:rPr lang="fr-FR" dirty="0" err="1" smtClean="0"/>
              <a:t>arounders</a:t>
            </a:r>
            <a:r>
              <a:rPr lang="fr-FR" dirty="0" smtClean="0"/>
              <a:t>: </a:t>
            </a:r>
            <a:r>
              <a:rPr lang="fr-FR" dirty="0" err="1" smtClean="0"/>
              <a:t>various</a:t>
            </a:r>
            <a:r>
              <a:rPr lang="fr-FR" dirty="0" smtClean="0"/>
              <a:t> </a:t>
            </a:r>
            <a:r>
              <a:rPr lang="fr-FR" dirty="0" err="1" smtClean="0"/>
              <a:t>effects</a:t>
            </a:r>
            <a:r>
              <a:rPr lang="fr-FR" dirty="0" smtClean="0"/>
              <a:t> (Ex: </a:t>
            </a:r>
            <a:r>
              <a:rPr lang="fr-FR" dirty="0" err="1" smtClean="0"/>
              <a:t>hallucinogens</a:t>
            </a:r>
            <a:r>
              <a:rPr lang="fr-FR" dirty="0" smtClean="0"/>
              <a:t>, </a:t>
            </a:r>
            <a:r>
              <a:rPr lang="fr-FR" dirty="0" err="1" smtClean="0"/>
              <a:t>can</a:t>
            </a:r>
            <a:r>
              <a:rPr lang="fr-FR" dirty="0" smtClean="0"/>
              <a:t> </a:t>
            </a:r>
            <a:r>
              <a:rPr lang="fr-FR" dirty="0" err="1" smtClean="0"/>
              <a:t>act</a:t>
            </a:r>
            <a:r>
              <a:rPr lang="fr-FR" dirty="0" smtClean="0"/>
              <a:t> </a:t>
            </a:r>
            <a:r>
              <a:rPr lang="fr-FR" dirty="0" err="1" smtClean="0"/>
              <a:t>like</a:t>
            </a:r>
            <a:r>
              <a:rPr lang="fr-FR" dirty="0" smtClean="0"/>
              <a:t> </a:t>
            </a:r>
            <a:r>
              <a:rPr lang="fr-FR" dirty="0" err="1" smtClean="0"/>
              <a:t>both</a:t>
            </a:r>
            <a:r>
              <a:rPr lang="fr-FR" dirty="0" smtClean="0"/>
              <a:t> </a:t>
            </a:r>
            <a:r>
              <a:rPr lang="fr-FR" dirty="0" err="1" smtClean="0"/>
              <a:t>uppers</a:t>
            </a:r>
            <a:r>
              <a:rPr lang="fr-FR" dirty="0" smtClean="0"/>
              <a:t> and </a:t>
            </a:r>
            <a:r>
              <a:rPr lang="fr-FR" dirty="0" err="1" smtClean="0"/>
              <a:t>downers</a:t>
            </a:r>
            <a:r>
              <a:rPr lang="fr-FR" dirty="0" smtClean="0"/>
              <a:t>)</a:t>
            </a:r>
            <a:endParaRPr lang="fr-FR" dirty="0"/>
          </a:p>
        </p:txBody>
      </p:sp>
    </p:spTree>
    <p:extLst>
      <p:ext uri="{BB962C8B-B14F-4D97-AF65-F5344CB8AC3E}">
        <p14:creationId xmlns:p14="http://schemas.microsoft.com/office/powerpoint/2010/main" val="2477059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Content Placeholder 2"/>
          <p:cNvSpPr>
            <a:spLocks noGrp="1"/>
          </p:cNvSpPr>
          <p:nvPr>
            <p:ph idx="1"/>
          </p:nvPr>
        </p:nvSpPr>
        <p:spPr/>
        <p:txBody>
          <a:bodyPr/>
          <a:lstStyle/>
          <a:p>
            <a:r>
              <a:rPr lang="en-US" dirty="0" smtClean="0"/>
              <a:t>In pairs, get a </a:t>
            </a:r>
            <a:r>
              <a:rPr lang="en-US" dirty="0" err="1" smtClean="0"/>
              <a:t>chromebook</a:t>
            </a:r>
            <a:r>
              <a:rPr lang="en-US" dirty="0" smtClean="0"/>
              <a:t> and go to the following website </a:t>
            </a:r>
            <a:r>
              <a:rPr lang="en-US" dirty="0">
                <a:hlinkClick r:id="rId2"/>
              </a:rPr>
              <a:t>https://</a:t>
            </a:r>
            <a:r>
              <a:rPr lang="en-US" dirty="0" smtClean="0">
                <a:hlinkClick r:id="rId2"/>
              </a:rPr>
              <a:t>teens.drugabuse.gov/teens/drug-facts</a:t>
            </a:r>
            <a:endParaRPr lang="en-US" dirty="0" smtClean="0"/>
          </a:p>
          <a:p>
            <a:r>
              <a:rPr lang="en-US" dirty="0" smtClean="0"/>
              <a:t>Read through the various articles and classify each of the drugs under the one of the 3 types of drugs (Uppers, Downers, All </a:t>
            </a:r>
            <a:r>
              <a:rPr lang="en-US" dirty="0" err="1" smtClean="0"/>
              <a:t>Arounders</a:t>
            </a:r>
            <a:r>
              <a:rPr lang="en-US" dirty="0" smtClean="0"/>
              <a:t>)</a:t>
            </a:r>
          </a:p>
          <a:p>
            <a:endParaRPr lang="en-US" dirty="0"/>
          </a:p>
        </p:txBody>
      </p:sp>
    </p:spTree>
    <p:extLst>
      <p:ext uri="{BB962C8B-B14F-4D97-AF65-F5344CB8AC3E}">
        <p14:creationId xmlns:p14="http://schemas.microsoft.com/office/powerpoint/2010/main" val="4250008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Uppers (Stimulants)</a:t>
            </a:r>
            <a:endParaRPr lang="en-US" dirty="0"/>
          </a:p>
        </p:txBody>
      </p:sp>
      <p:sp>
        <p:nvSpPr>
          <p:cNvPr id="4" name="Content Placeholder 3"/>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4180512" y="2298357"/>
            <a:ext cx="5165685" cy="3492843"/>
          </a:xfrm>
          <a:prstGeom prst="rect">
            <a:avLst/>
          </a:prstGeom>
        </p:spPr>
      </p:pic>
      <p:pic>
        <p:nvPicPr>
          <p:cNvPr id="6" name="Picture 5"/>
          <p:cNvPicPr>
            <a:picLocks noChangeAspect="1"/>
          </p:cNvPicPr>
          <p:nvPr/>
        </p:nvPicPr>
        <p:blipFill>
          <a:blip r:embed="rId3"/>
          <a:stretch>
            <a:fillRect/>
          </a:stretch>
        </p:blipFill>
        <p:spPr>
          <a:xfrm rot="19749093">
            <a:off x="819764" y="3611063"/>
            <a:ext cx="3108089" cy="642487"/>
          </a:xfrm>
          <a:prstGeom prst="rect">
            <a:avLst/>
          </a:prstGeom>
        </p:spPr>
      </p:pic>
    </p:spTree>
    <p:extLst>
      <p:ext uri="{BB962C8B-B14F-4D97-AF65-F5344CB8AC3E}">
        <p14:creationId xmlns:p14="http://schemas.microsoft.com/office/powerpoint/2010/main" val="3902750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Downers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834016" y="2210558"/>
            <a:ext cx="5319300" cy="3260667"/>
          </a:xfrm>
          <a:prstGeom prst="rect">
            <a:avLst/>
          </a:prstGeom>
        </p:spPr>
      </p:pic>
    </p:spTree>
    <p:extLst>
      <p:ext uri="{BB962C8B-B14F-4D97-AF65-F5344CB8AC3E}">
        <p14:creationId xmlns:p14="http://schemas.microsoft.com/office/powerpoint/2010/main" val="730137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Tranquilizers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852357" y="2438399"/>
            <a:ext cx="5426400" cy="1456133"/>
          </a:xfrm>
          <a:prstGeom prst="rect">
            <a:avLst/>
          </a:prstGeom>
        </p:spPr>
      </p:pic>
    </p:spTree>
    <p:extLst>
      <p:ext uri="{BB962C8B-B14F-4D97-AF65-F5344CB8AC3E}">
        <p14:creationId xmlns:p14="http://schemas.microsoft.com/office/powerpoint/2010/main" val="5527740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99</TotalTime>
  <Words>1581</Words>
  <Application>Microsoft Office PowerPoint</Application>
  <PresentationFormat>Widescreen</PresentationFormat>
  <Paragraphs>183</Paragraphs>
  <Slides>36</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Corbel</vt:lpstr>
      <vt:lpstr>Lato</vt:lpstr>
      <vt:lpstr>Roboto</vt:lpstr>
      <vt:lpstr>Verdana</vt:lpstr>
      <vt:lpstr>Parallax</vt:lpstr>
      <vt:lpstr>Drug and Alcohol Use</vt:lpstr>
      <vt:lpstr>Factors Surrounding Drugs</vt:lpstr>
      <vt:lpstr>What are drugs?</vt:lpstr>
      <vt:lpstr>What Are Drugs?</vt:lpstr>
      <vt:lpstr>Types of Drugs</vt:lpstr>
      <vt:lpstr>Research</vt:lpstr>
      <vt:lpstr>Uppers (Stimulants)</vt:lpstr>
      <vt:lpstr>Downers</vt:lpstr>
      <vt:lpstr>Tranquilizers</vt:lpstr>
      <vt:lpstr>Alcohol</vt:lpstr>
      <vt:lpstr>Inhalants</vt:lpstr>
      <vt:lpstr>Exit Slip</vt:lpstr>
      <vt:lpstr>Drugs and the Brain</vt:lpstr>
      <vt:lpstr>Depressants </vt:lpstr>
      <vt:lpstr>Depressants - Effects</vt:lpstr>
      <vt:lpstr>Stimulants</vt:lpstr>
      <vt:lpstr>Stimulants</vt:lpstr>
      <vt:lpstr>Stimulants - Effects</vt:lpstr>
      <vt:lpstr>Hallucinogens</vt:lpstr>
      <vt:lpstr>Hallucinogens</vt:lpstr>
      <vt:lpstr>Dissociatives</vt:lpstr>
      <vt:lpstr>Dissociatives</vt:lpstr>
      <vt:lpstr>Opioids</vt:lpstr>
      <vt:lpstr>Examples of Opioids</vt:lpstr>
      <vt:lpstr>Prescription Opioids</vt:lpstr>
      <vt:lpstr>Effects of Prescription Opioids</vt:lpstr>
      <vt:lpstr>Inhalants</vt:lpstr>
      <vt:lpstr>Types of Inhalants</vt:lpstr>
      <vt:lpstr>How Are Inhalants Used?</vt:lpstr>
      <vt:lpstr>Effects of Inhalants</vt:lpstr>
      <vt:lpstr>Cannabis (THC)</vt:lpstr>
      <vt:lpstr>Ways People Use Cannabis</vt:lpstr>
      <vt:lpstr>Effects of Cannabis</vt:lpstr>
      <vt:lpstr>Other Effects</vt:lpstr>
      <vt:lpstr>Long Term Effects</vt:lpstr>
      <vt:lpstr>What does a drug user look like?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and Alcohol Use</dc:title>
  <dc:creator>CJH-0000-T</dc:creator>
  <cp:lastModifiedBy>CJH-0000-T</cp:lastModifiedBy>
  <cp:revision>6</cp:revision>
  <dcterms:created xsi:type="dcterms:W3CDTF">2020-02-06T16:08:37Z</dcterms:created>
  <dcterms:modified xsi:type="dcterms:W3CDTF">2020-02-06T17:48:22Z</dcterms:modified>
</cp:coreProperties>
</file>