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87" r:id="rId3"/>
    <p:sldId id="283" r:id="rId4"/>
    <p:sldId id="280" r:id="rId5"/>
    <p:sldId id="282" r:id="rId6"/>
    <p:sldId id="285" r:id="rId7"/>
    <p:sldId id="266" r:id="rId8"/>
    <p:sldId id="267" r:id="rId9"/>
    <p:sldId id="281" r:id="rId10"/>
    <p:sldId id="288" r:id="rId11"/>
    <p:sldId id="271" r:id="rId12"/>
    <p:sldId id="292" r:id="rId13"/>
    <p:sldId id="274" r:id="rId14"/>
    <p:sldId id="278" r:id="rId15"/>
    <p:sldId id="293" r:id="rId16"/>
    <p:sldId id="273" r:id="rId17"/>
    <p:sldId id="269" r:id="rId18"/>
    <p:sldId id="291" r:id="rId19"/>
    <p:sldId id="276" r:id="rId20"/>
    <p:sldId id="296" r:id="rId21"/>
    <p:sldId id="286" r:id="rId22"/>
    <p:sldId id="294" r:id="rId23"/>
    <p:sldId id="295" r:id="rId24"/>
    <p:sldId id="297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31C1DA-0297-4200-AD0A-B218D0483429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frm=1&amp;source=images&amp;cd=&amp;cad=rja&amp;uact=8&amp;docid=n6TdLtDDZWL2KM&amp;tbnid=-zr83D2-SbNy6M:&amp;ved=&amp;url=http://www.freeimageslive.co.uk/recent_images/50?page=6&amp;ei=dGG9U4mdMOzhsAT2oIGADw&amp;bvm=bv.70138588,d.cWc&amp;psig=AFQjCNFDiCtle3kJwW6y2ATzaWRTKuxV9w&amp;ust=140500658120233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uact=8&amp;ved=0CAcQjRw&amp;url=http://www.bbc.co.uk/science/0/20937803&amp;ei=uT_EVPWdIYavggSU04K4CA&amp;bvm=bv.84349003,d.eXY&amp;psig=AFQjCNHfesF_-GDzQG_OsOACgTJ7jt51Qg&amp;ust=1422233554909209" TargetMode="External"/><Relationship Id="rId2" Type="http://schemas.openxmlformats.org/officeDocument/2006/relationships/hyperlink" Target="http://astro.unl.edu/classaction/animations/telescopes/telescope1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a/url?sa=i&amp;rct=j&amp;q=&amp;esrc=s&amp;frm=1&amp;source=images&amp;cd=&amp;cad=rja&amp;uact=8&amp;ved=0CAcQjRw&amp;url=http://moblog.net/view/273631/school-bus-mirrors&amp;ei=4kTJVL2POsf0UvKxgoAN&amp;bvm=bv.84607526,d.cWc&amp;psig=AFQjCNEo8Y6CXsQWAj99zxSwGgnrQ7udWQ&amp;ust=142256289303938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hyperlink" Target="http://www.google.ca/url?sa=i&amp;rct=j&amp;q=&amp;esrc=s&amp;frm=1&amp;source=images&amp;cd=&amp;cad=rja&amp;uact=8&amp;ved=0CAcQjRw&amp;url=http://www.componentproductsgroup.net/index.php?l=product_list&amp;c=10&amp;ei=TUXJVLGCHsbmUs2tgtgM&amp;bvm=bv.84607526,d.cWc&amp;psig=AFQjCNEo8Y6CXsQWAj99zxSwGgnrQ7udWQ&amp;ust=142256289303938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UDtKcvGcOo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s://youtu.be/oAVjF_7ens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theguardian.com/science/2014/apr/20/spot-alien-life-european-extremely-large-telescope-chilea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upload.wikimedia.org/wikipedia/commons/c/c5/Comparison_optical_telescope_primary_mirrors.sv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a/url?sa=i&amp;rct=j&amp;q=&amp;esrc=s&amp;frm=1&amp;source=images&amp;cd=&amp;cad=rja&amp;uact=8&amp;ved=0CAcQjRw&amp;url=http://www.bbc.co.uk/science/0/20937803&amp;ei=2j_EVIjeK4ihNsuwgrAN&amp;bvm=bv.84349003,d.eXY&amp;psig=AFQjCNHfesF_-GDzQG_OsOACgTJ7jt51Qg&amp;ust=142223355490920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a/url?sa=i&amp;rct=j&amp;q=&amp;esrc=s&amp;frm=1&amp;source=images&amp;cd=&amp;cad=rja&amp;uact=8&amp;ved=0CAcQjRw&amp;url=http://smsm2a2012.weebly.com/reading-site.html&amp;ei=5k3EVJf7CsezggTdm4DACQ&amp;bvm=bv.84349003,d.eXY&amp;psig=AFQjCNHhlUfD5E10-Dge5AkfyqcgzB1iyA&amp;ust=142223717811583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a/url?sa=i&amp;rct=j&amp;q=&amp;esrc=s&amp;frm=1&amp;source=images&amp;cd=&amp;cad=rja&amp;uact=8&amp;ved=0CAcQjRw&amp;url=http://en.wikipedia.org/wiki/Flashlight&amp;ei=Vk3EVN-jHMKZNv_VgvgF&amp;bvm=bv.84349003,d.eXY&amp;psig=AFQjCNGxKVrg8dP5aY_js6P7SUdhOVLAmg&amp;ust=14222373932536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google.ca/url?sa=i&amp;rct=j&amp;q=&amp;esrc=s&amp;frm=1&amp;source=images&amp;cd=&amp;cad=rja&amp;uact=8&amp;ved=0CAcQjRw&amp;url=http://kaushalgrade10optics.wikispaces.com/Flashlights,+Searchlights+and+Car+Headlights&amp;ei=qk3EVP-pKcKBgwTikIGwCQ&amp;bvm=bv.84349003,d.eXY&amp;psig=AFQjCNHoAIqBtlgRBuqTvQidWaIPEEm3QQ&amp;ust=142223746379912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smartsite.ucdavis.edu/access/content/user/00002950/bis10v/media/ch03/light_micro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hyperlink" Target="http://www.leica-microsystems.com/typo3temp/pics/Figure_10_3sp_02_eb6775485e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a/url?sa=i&amp;rct=j&amp;q=&amp;esrc=s&amp;frm=1&amp;source=images&amp;cd=&amp;cad=rja&amp;uact=8&amp;ved=0CAcQjRw&amp;url=http://www.pcworld.idg.com.au/review/canon/eos_m_interchangeable_lens_camera_preview/431375/&amp;ei=lkvEVL3JCcqmgwTJgYPYDA&amp;bvm=bv.84349003,d.eXY&amp;psig=AFQjCNEKS7s3CU7TFJWqj2nSCPFwglPq2Q&amp;ust=142223685864837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encrypted-tbn0.gstatic.com/images?q=tbn:ANd9GcT-3tKQnonTdQzqmpiuQok88IM9Jitu3-wF5Wq9rASY88X-Rgmgm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649960" cy="5791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Lenses and Mirrors in Everyday life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 in Telescopes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s.hswstatic.com/gif/telescope-sa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629400" cy="4938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two main types of telescopes: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8" name="Picture 4" descr="http://media.web.britannica.com/eb-media/52/91752-004-BAF78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447800"/>
            <a:ext cx="3124200" cy="5248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Refracting Telescopes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1. Refracting Telescopes – the first telescopes</a:t>
            </a:r>
          </a:p>
          <a:p>
            <a:r>
              <a:rPr lang="en-US" b="1" dirty="0" smtClean="0"/>
              <a:t>Galileo and </a:t>
            </a:r>
            <a:r>
              <a:rPr lang="en-US" b="1" dirty="0" err="1" smtClean="0"/>
              <a:t>Kepler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lenses used in these telescopes were difficult to make at the time.</a:t>
            </a:r>
            <a:endParaRPr lang="en-US" dirty="0"/>
          </a:p>
        </p:txBody>
      </p:sp>
      <p:pic>
        <p:nvPicPr>
          <p:cNvPr id="7" name="Picture 2" descr="http://www.bro.lsu.edu/telescope/Classroom/2.How%20Telescopes%20Work/Refract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352800"/>
            <a:ext cx="7239000" cy="329141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77000" y="4114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Upright Image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Animated telescope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news.bbcimg.co.uk/media/images/65117000/jpg/_65117002_resized550bbc_sg_g5_refracting.v02.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143000"/>
            <a:ext cx="8680388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with </a:t>
            </a:r>
            <a:r>
              <a:rPr lang="en-US" dirty="0" err="1" smtClean="0"/>
              <a:t>defracting</a:t>
            </a:r>
            <a:r>
              <a:rPr lang="en-US" dirty="0" smtClean="0"/>
              <a:t> telescope</a:t>
            </a:r>
            <a:endParaRPr lang="en-US" dirty="0"/>
          </a:p>
        </p:txBody>
      </p:sp>
      <p:pic>
        <p:nvPicPr>
          <p:cNvPr id="28674" name="Picture 2" descr="Diagram showing abbe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544757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Reflecting Telescopes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525963"/>
          </a:xfrm>
        </p:spPr>
        <p:txBody>
          <a:bodyPr/>
          <a:lstStyle/>
          <a:p>
            <a:r>
              <a:rPr lang="en-US" dirty="0" smtClean="0"/>
              <a:t>Mirrors were much easier to make than lenses…and they didn’t refract the light and distort the </a:t>
            </a:r>
            <a:r>
              <a:rPr lang="en-US" dirty="0" err="1" smtClean="0"/>
              <a:t>colours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/>
          <a:lstStyle/>
          <a:p>
            <a:r>
              <a:rPr lang="en-US" dirty="0" smtClean="0"/>
              <a:t>Isaac Newton invented this kind of telescope.</a:t>
            </a:r>
            <a:endParaRPr lang="en-US" dirty="0"/>
          </a:p>
        </p:txBody>
      </p:sp>
      <p:pic>
        <p:nvPicPr>
          <p:cNvPr id="6" name="Picture 2" descr="http://www.newtonsapple.org.uk/wp-content/uploads/2014/03/Cross-section-of-reflector-telesc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352800"/>
            <a:ext cx="6869536" cy="3352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752600" y="6019800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Inverted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news.bbcimg.co.uk/media/images/65116000/jpg/_65116695_resized550bbc_sg_g7_reflectingtele.v02.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8816019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company7.com/celestron/graphics/c8o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533400"/>
            <a:ext cx="8546925" cy="3505200"/>
          </a:xfrm>
          <a:prstGeom prst="rect">
            <a:avLst/>
          </a:prstGeom>
          <a:noFill/>
        </p:spPr>
      </p:pic>
      <p:pic>
        <p:nvPicPr>
          <p:cNvPr id="19460" name="Picture 4" descr="Celestar 8 Schmidt-Cassegrain Telesc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8600"/>
            <a:ext cx="4343400" cy="6243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Another benefit of using mirrors instead of lenses is that big mirrors are easier and cheaper to make than big lenses. </a:t>
            </a:r>
          </a:p>
          <a:p>
            <a:r>
              <a:rPr lang="en-US" dirty="0" smtClean="0"/>
              <a:t>Reflecting telescopes can be much </a:t>
            </a:r>
            <a:r>
              <a:rPr lang="en-US" dirty="0" err="1" smtClean="0"/>
              <a:t>much</a:t>
            </a:r>
            <a:r>
              <a:rPr lang="en-US" dirty="0" smtClean="0"/>
              <a:t> larger than refracting telescopes and therefore look deeper into space.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41986" name="Picture 2" descr="http://www.as.utexas.edu/imgs/het_prim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295400"/>
            <a:ext cx="4874087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4" descr="http://www.spacetelescope.org/static/archives/images/wallpaper5/hubble_in_orbi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8200" y="0"/>
            <a:ext cx="9982200" cy="6858000"/>
          </a:xfrm>
          <a:prstGeom prst="rect">
            <a:avLst/>
          </a:prstGeom>
          <a:noFill/>
        </p:spPr>
      </p:pic>
      <p:pic>
        <p:nvPicPr>
          <p:cNvPr id="6" name="Picture 2" descr="http://hubblesite.org/the_telescope/hubble_essentials/graphics/telescope_essentials_howworks2_l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8600"/>
            <a:ext cx="5105400" cy="295383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3352800"/>
            <a:ext cx="3810000" cy="3200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Hubble Space Telescope is a reflecting telescope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Lenses and Mirrors in Everyday life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Lenses and mirrors are part of our everyday life.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oblog.net/media/f/a/c/factotum/school-bus-mirrors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4368799" cy="3276600"/>
          </a:xfrm>
          <a:prstGeom prst="rect">
            <a:avLst/>
          </a:prstGeom>
          <a:noFill/>
        </p:spPr>
      </p:pic>
      <p:pic>
        <p:nvPicPr>
          <p:cNvPr id="1028" name="Picture 4" descr="http://www.componentproductsgroup.net/images/products/Head%20Option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200400"/>
            <a:ext cx="3581400" cy="3108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Hubble Deep Field video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Part II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83" y="1295401"/>
            <a:ext cx="3234321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5213" y="3726657"/>
            <a:ext cx="3153573" cy="2909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228" y="1144985"/>
            <a:ext cx="3258345" cy="3258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03" y="1244440"/>
            <a:ext cx="8937191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7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.guim.co.uk/static/w-620/h--/q-95/sys-images/Guardian/Pix/pictures/2014/4/10/1397152618049/An-artists-impression-of--0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Largest telescope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European Extremely Large Telescope – 39 meter secondary mirror</a:t>
            </a:r>
          </a:p>
          <a:p>
            <a:r>
              <a:rPr lang="en-US" dirty="0" smtClean="0"/>
              <a:t>Its primary mirror will be made of almost 800 segments – each 1.4 </a:t>
            </a:r>
            <a:r>
              <a:rPr lang="en-US" dirty="0" err="1" smtClean="0"/>
              <a:t>metres</a:t>
            </a:r>
            <a:r>
              <a:rPr lang="en-US" dirty="0" smtClean="0"/>
              <a:t> in diameter but only a few </a:t>
            </a:r>
            <a:r>
              <a:rPr lang="en-US" dirty="0" err="1" smtClean="0"/>
              <a:t>centimetres</a:t>
            </a:r>
            <a:r>
              <a:rPr lang="en-US" dirty="0" smtClean="0"/>
              <a:t> thick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/>
              <a:t>This telescope will be big enough to spot signs of alien life on other planets!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James Webb Space Telescope 2018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6" name="Picture 4" descr="http://jwst.nasa.gov/images/pe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71600"/>
            <a:ext cx="6974223" cy="4632325"/>
          </a:xfrm>
          <a:prstGeom prst="rect">
            <a:avLst/>
          </a:prstGeom>
          <a:noFill/>
        </p:spPr>
      </p:pic>
      <p:pic>
        <p:nvPicPr>
          <p:cNvPr id="44034" name="Picture 2" descr="http://jwst.nasa.gov/images/JWST-HST-primary-mirr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529164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43256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Link to picture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42963"/>
            <a:ext cx="914400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8655"/>
            <a:ext cx="729727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Telescopes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news.bbcimg.co.uk/media/images/65117000/jpg/_65117001_resized550bbc_sg_g8_radiotele.v02.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8534400" cy="4907280"/>
          </a:xfrm>
          <a:prstGeom prst="rect">
            <a:avLst/>
          </a:prstGeom>
          <a:noFill/>
        </p:spPr>
      </p:pic>
      <p:pic>
        <p:nvPicPr>
          <p:cNvPr id="25606" name="Picture 6" descr="http://cdn.c.photoshelter.com/img-get/I0000GFRNAuGQ3UM/s/860/860/20010724-LSC-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8" name="Picture 8" descr="http://d1jqu7g1y74ds1.cloudfront.net/wp-content/uploads/2013/05/VLA-Image-courtesy-of-NRAO-AUI-and-NRA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9144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department stores…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smsm2a2012.weebly.com/uploads/1/0/5/0/10506713/6545636_or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6934200" cy="5250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our headlights…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proprofs.com/api/ckeditor_images/Figure%2026_07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789821" cy="3429000"/>
          </a:xfrm>
          <a:prstGeom prst="rect">
            <a:avLst/>
          </a:prstGeom>
          <a:noFill/>
        </p:spPr>
      </p:pic>
      <p:pic>
        <p:nvPicPr>
          <p:cNvPr id="30726" name="Picture 6" descr="http://upload.wikimedia.org/wikipedia/commons/e/e7/Headlight_reflector_opt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971800"/>
            <a:ext cx="487919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flashlights…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4" name="Picture 6" descr="http://upload.wikimedia.org/wikipedia/commons/1/14/High_power_torc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5610225" cy="3743325"/>
          </a:xfrm>
          <a:prstGeom prst="rect">
            <a:avLst/>
          </a:prstGeom>
          <a:noFill/>
        </p:spPr>
      </p:pic>
      <p:pic>
        <p:nvPicPr>
          <p:cNvPr id="32776" name="Picture 8" descr="http://i40.tinypic.com/13zv1i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981200"/>
            <a:ext cx="4953000" cy="3276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 our eye glasses.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s://voer.edu.vn/file/541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753350" cy="484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Microscope</a:t>
            </a:r>
            <a:r>
              <a:rPr lang="en-US" dirty="0" smtClean="0">
                <a:solidFill>
                  <a:srgbClr val="7030A0"/>
                </a:solidFill>
              </a:rPr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eb.uvic.ca/ail/techniques/zeiss_w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19200"/>
            <a:ext cx="5334000" cy="5465501"/>
          </a:xfrm>
          <a:prstGeom prst="rect">
            <a:avLst/>
          </a:prstGeom>
          <a:noFill/>
        </p:spPr>
      </p:pic>
      <p:pic>
        <p:nvPicPr>
          <p:cNvPr id="5" name="Picture 2" descr="http://www.leica-microsystems.com/typo3temp/pics/Figure_10_3sp_02_84cb140a87.gif">
            <a:hlinkClick r:id="rId4" tooltip="Fig. 10: Compound microscope, schematic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600200"/>
            <a:ext cx="8490857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http://cdn.idg.com.au/gim/id/57169/res/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47365" y="1300635"/>
            <a:ext cx="5496870" cy="5334000"/>
          </a:xfrm>
          <a:prstGeom prst="rect">
            <a:avLst/>
          </a:prstGeom>
          <a:noFill/>
        </p:spPr>
      </p:pic>
      <p:pic>
        <p:nvPicPr>
          <p:cNvPr id="17414" name="Picture 6" descr="http://static.photo.net/attachments/bboard/00Z/00ZsRd-4338715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143000"/>
            <a:ext cx="3355045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Binoculars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50" name="Picture 6" descr="http://msnlv.com/binocular-op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848600" cy="5472517"/>
          </a:xfrm>
          <a:prstGeom prst="rect">
            <a:avLst/>
          </a:prstGeom>
          <a:noFill/>
        </p:spPr>
      </p:pic>
      <p:pic>
        <p:nvPicPr>
          <p:cNvPr id="7" name="Picture 4" descr="http://cache1.asset-cache.net/gc/90773983-these-binoculars-with-a-half-cut-away-section-gettyimages.jpg?v=1&amp;c=IWSAsset&amp;k=2&amp;d=X7WJLa88Cweo9HktRLaNXj1ZJqWvk17qMpTmiP7HSILkhhQ4w9NIMEVJHa6%2Ba2y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7086600" cy="5452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1945</TotalTime>
  <Words>234</Words>
  <Application>Microsoft Office PowerPoint</Application>
  <PresentationFormat>On-screen Show (4:3)</PresentationFormat>
  <Paragraphs>40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Book Antiqua</vt:lpstr>
      <vt:lpstr>Lucida Sans</vt:lpstr>
      <vt:lpstr>Wingdings</vt:lpstr>
      <vt:lpstr>Wingdings 2</vt:lpstr>
      <vt:lpstr>Wingdings 3</vt:lpstr>
      <vt:lpstr>Apex</vt:lpstr>
      <vt:lpstr>LIGHT</vt:lpstr>
      <vt:lpstr>Lenses and Mirrors in Everyday life</vt:lpstr>
      <vt:lpstr>In department stores…</vt:lpstr>
      <vt:lpstr>In our headlights…</vt:lpstr>
      <vt:lpstr>Our flashlights…</vt:lpstr>
      <vt:lpstr>And in our eye glasses.</vt:lpstr>
      <vt:lpstr>Microscopes</vt:lpstr>
      <vt:lpstr>Cameras</vt:lpstr>
      <vt:lpstr>Even Binoculars</vt:lpstr>
      <vt:lpstr>Finally in Telescopes</vt:lpstr>
      <vt:lpstr>There are two main types of telescopes: </vt:lpstr>
      <vt:lpstr>1. Refracting Telescopes</vt:lpstr>
      <vt:lpstr>Animated telescope </vt:lpstr>
      <vt:lpstr>Problem with defracting telescope</vt:lpstr>
      <vt:lpstr>2. Reflecting Telescopes</vt:lpstr>
      <vt:lpstr>PowerPoint Presentation</vt:lpstr>
      <vt:lpstr>PowerPoint Presentation</vt:lpstr>
      <vt:lpstr>PowerPoint Presentation</vt:lpstr>
      <vt:lpstr>The Hubble Space Telescope is a reflecting telescope</vt:lpstr>
      <vt:lpstr>Hubble Deep Field video Part II</vt:lpstr>
      <vt:lpstr>Largest telescope</vt:lpstr>
      <vt:lpstr>James Webb Space Telescope 2018</vt:lpstr>
      <vt:lpstr>PowerPoint Presentation</vt:lpstr>
      <vt:lpstr>PowerPoint Presentation</vt:lpstr>
      <vt:lpstr>Radio Telescopes</vt:lpstr>
    </vt:vector>
  </TitlesOfParts>
  <Company>ED18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</dc:title>
  <dc:creator>ED18</dc:creator>
  <cp:lastModifiedBy>Piers, Chris     (ASD-W)</cp:lastModifiedBy>
  <cp:revision>109</cp:revision>
  <dcterms:created xsi:type="dcterms:W3CDTF">2014-07-08T16:04:54Z</dcterms:created>
  <dcterms:modified xsi:type="dcterms:W3CDTF">2017-02-20T21:33:48Z</dcterms:modified>
</cp:coreProperties>
</file>