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8"/>
  </p:notesMasterIdLst>
  <p:sldIdLst>
    <p:sldId id="256" r:id="rId2"/>
    <p:sldId id="280" r:id="rId3"/>
    <p:sldId id="279" r:id="rId4"/>
    <p:sldId id="257" r:id="rId5"/>
    <p:sldId id="258" r:id="rId6"/>
    <p:sldId id="259" r:id="rId7"/>
    <p:sldId id="260" r:id="rId8"/>
    <p:sldId id="261" r:id="rId9"/>
    <p:sldId id="262" r:id="rId10"/>
    <p:sldId id="263" r:id="rId11"/>
    <p:sldId id="264" r:id="rId12"/>
    <p:sldId id="265" r:id="rId13"/>
    <p:sldId id="266" r:id="rId14"/>
    <p:sldId id="267" r:id="rId15"/>
    <p:sldId id="281" r:id="rId16"/>
    <p:sldId id="278" r:id="rId17"/>
    <p:sldId id="268" r:id="rId18"/>
    <p:sldId id="269" r:id="rId19"/>
    <p:sldId id="270" r:id="rId20"/>
    <p:sldId id="271" r:id="rId21"/>
    <p:sldId id="272" r:id="rId22"/>
    <p:sldId id="273" r:id="rId23"/>
    <p:sldId id="274" r:id="rId24"/>
    <p:sldId id="275" r:id="rId25"/>
    <p:sldId id="276"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8FC01BD-0F71-45A9-96F8-BC5AF18C5AC1}">
          <p14:sldIdLst>
            <p14:sldId id="256"/>
            <p14:sldId id="280"/>
            <p14:sldId id="279"/>
            <p14:sldId id="257"/>
            <p14:sldId id="258"/>
            <p14:sldId id="259"/>
            <p14:sldId id="260"/>
            <p14:sldId id="261"/>
            <p14:sldId id="262"/>
            <p14:sldId id="263"/>
            <p14:sldId id="264"/>
            <p14:sldId id="265"/>
            <p14:sldId id="266"/>
            <p14:sldId id="267"/>
            <p14:sldId id="281"/>
            <p14:sldId id="278"/>
          </p14:sldIdLst>
        </p14:section>
        <p14:section name="Untitled Section" id="{1F1640AB-5FA5-4B9E-8CA5-A9B99C69D17B}">
          <p14:sldIdLst>
            <p14:sldId id="268"/>
            <p14:sldId id="269"/>
            <p14:sldId id="270"/>
            <p14:sldId id="271"/>
            <p14:sldId id="272"/>
            <p14:sldId id="273"/>
            <p14:sldId id="274"/>
            <p14:sldId id="275"/>
            <p14:sldId id="276"/>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89F4A8-BC71-4B29-ABEB-A02A7631591F}" type="datetimeFigureOut">
              <a:rPr lang="en-US" smtClean="0"/>
              <a:t>10/16/2019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0F3D8-2841-454D-9704-8127AAFB40E6}" type="slidenum">
              <a:rPr lang="en-US" smtClean="0"/>
              <a:t>‹#›</a:t>
            </a:fld>
            <a:endParaRPr lang="en-US"/>
          </a:p>
        </p:txBody>
      </p:sp>
    </p:spTree>
    <p:extLst>
      <p:ext uri="{BB962C8B-B14F-4D97-AF65-F5344CB8AC3E}">
        <p14:creationId xmlns:p14="http://schemas.microsoft.com/office/powerpoint/2010/main" val="236509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932E43E1-CEDC-48D3-80EF-EBA385CF910E}" type="slidenum">
              <a:rPr lang="en-US" altLang="en-US" sz="1200"/>
              <a:pPr algn="r"/>
              <a:t>4</a:t>
            </a:fld>
            <a:endParaRPr lang="en-US" alt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altLang="en-US" b="1" smtClean="0">
                <a:solidFill>
                  <a:srgbClr val="330066"/>
                </a:solidFill>
                <a:latin typeface="Arial" panose="020B0604020202020204" pitchFamily="34" charset="0"/>
                <a:cs typeface="Arial" panose="020B0604020202020204" pitchFamily="34" charset="0"/>
              </a:rPr>
              <a:t>Fitness</a:t>
            </a:r>
            <a:r>
              <a:rPr lang="en-US" altLang="en-US" smtClean="0">
                <a:solidFill>
                  <a:srgbClr val="330066"/>
                </a:solidFill>
                <a:latin typeface="Arial" panose="020B0604020202020204" pitchFamily="34" charset="0"/>
                <a:cs typeface="Arial" panose="020B0604020202020204" pitchFamily="34" charset="0"/>
              </a:rPr>
              <a:t> refers to the degree of body functioning and the ability of the body to handle physical demands.  The more efficient the body functions, the higher the level of fitness.  The higher the level of fitness, the greater the chance the body will be free of disease and maintain a healthy state. Fitness is a major part of a preventative medicine approach to health.</a:t>
            </a:r>
            <a:r>
              <a:rPr lang="en-US" altLang="en-US" smtClean="0"/>
              <a:t> </a:t>
            </a:r>
          </a:p>
          <a:p>
            <a:pPr eaLnBrk="1" hangingPunct="1"/>
            <a:endParaRPr lang="en-US" altLang="en-US" smtClean="0"/>
          </a:p>
        </p:txBody>
      </p:sp>
    </p:spTree>
    <p:extLst>
      <p:ext uri="{BB962C8B-B14F-4D97-AF65-F5344CB8AC3E}">
        <p14:creationId xmlns:p14="http://schemas.microsoft.com/office/powerpoint/2010/main" val="131928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C4AF85CD-1251-45C3-BFAF-59BCE431F277}" type="slidenum">
              <a:rPr lang="en-US" altLang="en-US" sz="1200"/>
              <a:pPr algn="r"/>
              <a:t>24</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altLang="en-US" smtClean="0">
                <a:solidFill>
                  <a:srgbClr val="FFFFFF"/>
                </a:solidFill>
                <a:latin typeface="Arial" panose="020B0604020202020204" pitchFamily="34" charset="0"/>
                <a:cs typeface="Arial" panose="020B0604020202020204" pitchFamily="34" charset="0"/>
              </a:rPr>
              <a:t>Adults need recess too! With a little creativity and planning, even the person with the busiest schedule can make room for physical activity. For many folks, before or after work or meals is often an available time to cycle, walk, or play. Think about your weekly or daily schedule and look for or make opportunities to be more active.</a:t>
            </a:r>
            <a:r>
              <a:rPr lang="en-US" altLang="en-US" b="1" smtClean="0">
                <a:solidFill>
                  <a:srgbClr val="FFFFFF"/>
                </a:solidFill>
                <a:latin typeface="Arial" panose="020B0604020202020204" pitchFamily="34" charset="0"/>
                <a:cs typeface="Arial" panose="020B0604020202020204" pitchFamily="34" charset="0"/>
              </a:rPr>
              <a:t> </a:t>
            </a:r>
          </a:p>
          <a:p>
            <a:pPr eaLnBrk="1" hangingPunct="1"/>
            <a:endParaRPr lang="en-US" altLang="en-US" smtClean="0"/>
          </a:p>
        </p:txBody>
      </p:sp>
    </p:spTree>
    <p:extLst>
      <p:ext uri="{BB962C8B-B14F-4D97-AF65-F5344CB8AC3E}">
        <p14:creationId xmlns:p14="http://schemas.microsoft.com/office/powerpoint/2010/main" val="4038134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41BE333F-BC1E-4104-A2D2-CC2972BCDD5C}" type="slidenum">
              <a:rPr lang="en-US" altLang="en-US" sz="1200"/>
              <a:pPr algn="r"/>
              <a:t>25</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smtClean="0"/>
              <a:t>65% of the human body is composed of water</a:t>
            </a:r>
          </a:p>
        </p:txBody>
      </p:sp>
    </p:spTree>
    <p:extLst>
      <p:ext uri="{BB962C8B-B14F-4D97-AF65-F5344CB8AC3E}">
        <p14:creationId xmlns:p14="http://schemas.microsoft.com/office/powerpoint/2010/main" val="2308924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6EB01765-65E9-486A-961B-F7295E7154E6}" type="slidenum">
              <a:rPr lang="en-US" altLang="en-US" sz="1200"/>
              <a:pPr algn="r"/>
              <a:t>26</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marL="228600" indent="-228600" eaLnBrk="1" hangingPunct="1"/>
            <a:endParaRPr lang="en-US" altLang="en-US" b="1" smtClean="0"/>
          </a:p>
        </p:txBody>
      </p:sp>
    </p:spTree>
    <p:extLst>
      <p:ext uri="{BB962C8B-B14F-4D97-AF65-F5344CB8AC3E}">
        <p14:creationId xmlns:p14="http://schemas.microsoft.com/office/powerpoint/2010/main" val="855726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8C11163D-ABC6-4139-91D0-DB95E2760BA7}" type="slidenum">
              <a:rPr lang="en-US" altLang="en-US" sz="1200"/>
              <a:pPr algn="r"/>
              <a:t>6</a:t>
            </a:fld>
            <a:endParaRPr lang="en-US" alt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marL="228600" indent="-228600" eaLnBrk="1" hangingPunct="1">
              <a:buFontTx/>
              <a:buAutoNum type="arabicPeriod"/>
            </a:pPr>
            <a:r>
              <a:rPr lang="en-US" altLang="en-US" smtClean="0"/>
              <a:t>AERO = Air = Oxygen </a:t>
            </a:r>
          </a:p>
          <a:p>
            <a:pPr marL="228600" indent="-228600" eaLnBrk="1" hangingPunct="1">
              <a:buFontTx/>
              <a:buAutoNum type="arabicPeriod"/>
            </a:pPr>
            <a:r>
              <a:rPr lang="en-US" altLang="en-US" smtClean="0"/>
              <a:t>BIC = Bio = Life </a:t>
            </a:r>
            <a:r>
              <a:rPr lang="en-US" altLang="en-US" smtClean="0">
                <a:latin typeface="Arial" panose="020B0604020202020204" pitchFamily="34" charset="0"/>
                <a:cs typeface="Arial" panose="020B0604020202020204" pitchFamily="34" charset="0"/>
              </a:rPr>
              <a:t>Aerobic means "with oxygen" and aerobic exercise is defined as any long duration exercise of low to moderate difficulty using the large muscle groups of the body such as the legs, back, gluteals, arms, etc. When we say "long duration" we mean that in order to achieve the many benefits of aerobic exercise, we must usually sustain this activity for 20 minutes or longer</a:t>
            </a:r>
            <a:r>
              <a:rPr lang="en-US" altLang="en-US" smtClean="0"/>
              <a:t> </a:t>
            </a:r>
          </a:p>
          <a:p>
            <a:pPr marL="228600" indent="-228600" eaLnBrk="1" hangingPunct="1">
              <a:buFontTx/>
              <a:buAutoNum type="arabicPeriod"/>
            </a:pPr>
            <a:endParaRPr lang="en-US" altLang="en-US" smtClean="0"/>
          </a:p>
          <a:p>
            <a:pPr marL="228600" indent="-228600" eaLnBrk="1" hangingPunct="1"/>
            <a:endParaRPr lang="en-US" altLang="en-US" smtClean="0"/>
          </a:p>
        </p:txBody>
      </p:sp>
    </p:spTree>
    <p:extLst>
      <p:ext uri="{BB962C8B-B14F-4D97-AF65-F5344CB8AC3E}">
        <p14:creationId xmlns:p14="http://schemas.microsoft.com/office/powerpoint/2010/main" val="1813133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8669E270-FE8C-4184-88AB-0AC3A89C777C}" type="slidenum">
              <a:rPr lang="en-US" altLang="en-US" sz="1200"/>
              <a:pPr algn="r"/>
              <a:t>8</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altLang="en-US" b="1" smtClean="0">
                <a:latin typeface="Arial Narrow" panose="020B0606020202030204" pitchFamily="34" charset="0"/>
              </a:rPr>
              <a:t>Benefits of Muscular Strength and Endurance</a:t>
            </a:r>
            <a:endParaRPr lang="en-US" altLang="en-US" b="1" smtClean="0">
              <a:latin typeface="Verdana" panose="020B0604030504040204" pitchFamily="34" charset="0"/>
            </a:endParaRPr>
          </a:p>
          <a:p>
            <a:pPr eaLnBrk="1" hangingPunct="1"/>
            <a:r>
              <a:rPr lang="en-US" altLang="en-US" b="1" smtClean="0">
                <a:latin typeface="Arial Narrow" panose="020B0606020202030204" pitchFamily="34" charset="0"/>
              </a:rPr>
              <a:t>A.  Improved performance of physical activity-If you have a moderate to high level of muscular strength and endurance, you can perform everyday tasks with ease.</a:t>
            </a:r>
            <a:endParaRPr lang="en-US" altLang="en-US" b="1" smtClean="0">
              <a:latin typeface="Verdana" panose="020B0604030504040204" pitchFamily="34" charset="0"/>
            </a:endParaRPr>
          </a:p>
          <a:p>
            <a:pPr eaLnBrk="1" hangingPunct="1"/>
            <a:r>
              <a:rPr lang="en-US" altLang="en-US" b="1" smtClean="0">
                <a:latin typeface="Arial Narrow" panose="020B0606020202030204" pitchFamily="34" charset="0"/>
              </a:rPr>
              <a:t>B.  Prevention of injuries-Increases in muscular strength can protect you from injury by helping you maintain good posture and appropriate body mechanics.</a:t>
            </a:r>
            <a:endParaRPr lang="en-US" altLang="en-US" b="1" smtClean="0">
              <a:latin typeface="Verdana" panose="020B0604030504040204" pitchFamily="34" charset="0"/>
            </a:endParaRPr>
          </a:p>
          <a:p>
            <a:pPr eaLnBrk="1" hangingPunct="1"/>
            <a:r>
              <a:rPr lang="en-US" altLang="en-US" b="1" smtClean="0">
                <a:latin typeface="Arial Narrow" panose="020B0606020202030204" pitchFamily="34" charset="0"/>
              </a:rPr>
              <a:t>C.  Improved body composition-Strength training helps you improve your body composition by increasing lean body mass and decreasing fat.</a:t>
            </a:r>
            <a:endParaRPr lang="en-US" altLang="en-US" b="1" smtClean="0">
              <a:latin typeface="Verdana" panose="020B0604030504040204" pitchFamily="34" charset="0"/>
            </a:endParaRPr>
          </a:p>
          <a:p>
            <a:pPr eaLnBrk="1" hangingPunct="1"/>
            <a:r>
              <a:rPr lang="en-US" altLang="en-US" b="1" smtClean="0">
                <a:latin typeface="Arial Narrow" panose="020B0606020202030204" pitchFamily="34" charset="0"/>
              </a:rPr>
              <a:t>D.  More positive self-image-You look good and feel good as a result of your accomplishments and resulting improvements in your muscular strength and endurance.</a:t>
            </a:r>
            <a:endParaRPr lang="en-US" altLang="en-US" b="1" smtClean="0">
              <a:latin typeface="Verdana" panose="020B0604030504040204" pitchFamily="34" charset="0"/>
            </a:endParaRPr>
          </a:p>
          <a:p>
            <a:pPr eaLnBrk="1" hangingPunct="1"/>
            <a:r>
              <a:rPr lang="en-US" altLang="en-US" b="1" u="sng" smtClean="0">
                <a:latin typeface="Arial Narrow" panose="020B0606020202030204" pitchFamily="34" charset="0"/>
              </a:rPr>
              <a:t>Definitions</a:t>
            </a:r>
            <a:endParaRPr lang="en-US" altLang="en-US" b="1" u="sng" smtClean="0">
              <a:latin typeface="Verdana" panose="020B0604030504040204" pitchFamily="34" charset="0"/>
            </a:endParaRPr>
          </a:p>
          <a:p>
            <a:pPr eaLnBrk="1" hangingPunct="1"/>
            <a:r>
              <a:rPr lang="en-US" altLang="en-US" b="1" u="sng" smtClean="0">
                <a:latin typeface="Arial Narrow" panose="020B0606020202030204" pitchFamily="34" charset="0"/>
              </a:rPr>
              <a:t>Muscular strength – the ability to exert maximum force against resistance; 1 RM (Repetition Maximum)</a:t>
            </a:r>
            <a:endParaRPr lang="en-US" altLang="en-US" b="1" u="sng" smtClean="0">
              <a:latin typeface="Verdana" panose="020B0604030504040204" pitchFamily="34" charset="0"/>
            </a:endParaRPr>
          </a:p>
          <a:p>
            <a:pPr eaLnBrk="1" hangingPunct="1"/>
            <a:r>
              <a:rPr lang="en-US" altLang="en-US" b="1" u="sng" smtClean="0">
                <a:latin typeface="Arial Narrow" panose="020B0606020202030204" pitchFamily="34" charset="0"/>
              </a:rPr>
              <a:t>Muscular Endurance – the ability of a muscle to exert submaximal force repeatedly over a period of time</a:t>
            </a:r>
            <a:endParaRPr lang="en-US" altLang="en-US" b="1" u="sng" smtClean="0">
              <a:latin typeface="Verdana" panose="020B0604030504040204" pitchFamily="34" charset="0"/>
            </a:endParaRPr>
          </a:p>
          <a:p>
            <a:pPr eaLnBrk="1" hangingPunct="1"/>
            <a:r>
              <a:rPr lang="en-US" altLang="en-US" smtClean="0"/>
              <a:t>To get stronger – work with heavier weights and perform fewer reps.</a:t>
            </a:r>
          </a:p>
          <a:p>
            <a:pPr eaLnBrk="1" hangingPunct="1"/>
            <a:r>
              <a:rPr lang="en-US" altLang="en-US" smtClean="0"/>
              <a:t>To promote endurance – use lighter weights and do more reps.</a:t>
            </a:r>
          </a:p>
        </p:txBody>
      </p:sp>
    </p:spTree>
    <p:extLst>
      <p:ext uri="{BB962C8B-B14F-4D97-AF65-F5344CB8AC3E}">
        <p14:creationId xmlns:p14="http://schemas.microsoft.com/office/powerpoint/2010/main" val="2388419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679AACBE-627C-4200-97E4-8035B8FA0FA4}" type="slidenum">
              <a:rPr lang="en-US" altLang="en-US" sz="1200"/>
              <a:pPr algn="r"/>
              <a:t>10</a:t>
            </a:fld>
            <a:endParaRPr lang="en-US" alt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buFontTx/>
              <a:buChar char="-"/>
            </a:pPr>
            <a:r>
              <a:rPr lang="en-US" altLang="en-US" smtClean="0"/>
              <a:t>Excessive body fat can cause musculoskeletal problems and increase your risk of heart disease and high blood pressure.</a:t>
            </a:r>
          </a:p>
          <a:p>
            <a:pPr eaLnBrk="1" hangingPunct="1"/>
            <a:r>
              <a:rPr lang="en-US" altLang="en-US" smtClean="0"/>
              <a:t>BMI (Body Mass Index)</a:t>
            </a:r>
          </a:p>
          <a:p>
            <a:pPr lvl="1" eaLnBrk="1" hangingPunct="1"/>
            <a:r>
              <a:rPr lang="en-US" altLang="en-US" smtClean="0"/>
              <a:t>BMI between 18.5 and 24.9 is normal</a:t>
            </a:r>
          </a:p>
          <a:p>
            <a:pPr lvl="1" eaLnBrk="1" hangingPunct="1"/>
            <a:r>
              <a:rPr lang="en-US" altLang="en-US" smtClean="0"/>
              <a:t>BMI between 25 and 29.9 is overweight</a:t>
            </a:r>
          </a:p>
          <a:p>
            <a:pPr lvl="1" eaLnBrk="1" hangingPunct="1"/>
            <a:r>
              <a:rPr lang="en-US" altLang="en-US" smtClean="0"/>
              <a:t>BMI score above 30 is considered obese</a:t>
            </a:r>
          </a:p>
          <a:p>
            <a:pPr eaLnBrk="1" hangingPunct="1"/>
            <a:endParaRPr lang="en-US" altLang="en-US" smtClean="0"/>
          </a:p>
          <a:p>
            <a:pPr eaLnBrk="1" hangingPunct="1">
              <a:buFontTx/>
              <a:buChar char="-"/>
            </a:pPr>
            <a:endParaRPr lang="en-US" altLang="en-US" smtClean="0"/>
          </a:p>
          <a:p>
            <a:pPr eaLnBrk="1" hangingPunct="1">
              <a:buFontTx/>
              <a:buChar char="-"/>
            </a:pPr>
            <a:endParaRPr lang="en-US" altLang="en-US" smtClean="0"/>
          </a:p>
        </p:txBody>
      </p:sp>
    </p:spTree>
    <p:extLst>
      <p:ext uri="{BB962C8B-B14F-4D97-AF65-F5344CB8AC3E}">
        <p14:creationId xmlns:p14="http://schemas.microsoft.com/office/powerpoint/2010/main" val="4230496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AD26E90F-18D7-4A09-B91A-A68257FE14F6}" type="slidenum">
              <a:rPr lang="en-US" altLang="en-US" sz="1200"/>
              <a:pPr algn="r"/>
              <a:t>11</a:t>
            </a:fld>
            <a:endParaRPr lang="en-US" altLang="en-US" sz="1200"/>
          </a:p>
        </p:txBody>
      </p:sp>
      <p:sp>
        <p:nvSpPr>
          <p:cNvPr id="30723" name="Rectangle 1026"/>
          <p:cNvSpPr>
            <a:spLocks noGrp="1" noRot="1" noChangeAspect="1" noChangeArrowheads="1" noTextEdit="1"/>
          </p:cNvSpPr>
          <p:nvPr>
            <p:ph type="sldImg"/>
          </p:nvPr>
        </p:nvSpPr>
        <p:spPr>
          <a:ln/>
        </p:spPr>
      </p:sp>
      <p:sp>
        <p:nvSpPr>
          <p:cNvPr id="30724" name="Rectangle 1027"/>
          <p:cNvSpPr>
            <a:spLocks noGrp="1" noChangeArrowheads="1"/>
          </p:cNvSpPr>
          <p:nvPr>
            <p:ph type="body" idx="1"/>
          </p:nvPr>
        </p:nvSpPr>
        <p:spPr>
          <a:noFill/>
        </p:spPr>
        <p:txBody>
          <a:bodyPr/>
          <a:lstStyle/>
          <a:p>
            <a:pPr eaLnBrk="1" hangingPunct="1"/>
            <a:r>
              <a:rPr lang="en-US" altLang="en-US" smtClean="0"/>
              <a:t>Meditation – is the practice of “cleansing the mind.”</a:t>
            </a:r>
          </a:p>
          <a:p>
            <a:pPr eaLnBrk="1" hangingPunct="1"/>
            <a:r>
              <a:rPr lang="en-US" altLang="en-US" smtClean="0"/>
              <a:t>AHA recommends meditation as a stress reducer related to heart disease</a:t>
            </a:r>
          </a:p>
          <a:p>
            <a:pPr eaLnBrk="1" hangingPunct="1"/>
            <a:endParaRPr lang="en-US" altLang="en-US" smtClean="0"/>
          </a:p>
          <a:p>
            <a:pPr eaLnBrk="1" hangingPunct="1">
              <a:buFontTx/>
              <a:buChar char="•"/>
            </a:pPr>
            <a:r>
              <a:rPr lang="en-US" altLang="en-US" smtClean="0"/>
              <a:t>Yoga. This is a great way to quiet your mind and relax your body. There are different ways to practice yoga--some vigorous and others relaxing. Try this Gentle Stretch workout for maximum relaxation. </a:t>
            </a:r>
          </a:p>
          <a:p>
            <a:pPr eaLnBrk="1" hangingPunct="1">
              <a:buFontTx/>
              <a:buChar char="•"/>
            </a:pPr>
            <a:r>
              <a:rPr lang="en-US" altLang="en-US" smtClean="0"/>
              <a:t>Pilates. While more vigorous than some types of Yoga, Pilates forces you to concentrate on what your body is doing while helping you work on core strength, stability and flexibility. This Yoga/Pilates Workout combines moves from both disciplines. </a:t>
            </a:r>
          </a:p>
          <a:p>
            <a:pPr eaLnBrk="1" hangingPunct="1">
              <a:buFontTx/>
              <a:buChar char="•"/>
            </a:pPr>
            <a:r>
              <a:rPr lang="en-US" altLang="en-US" smtClean="0"/>
              <a:t>Meditation. Finding the time and patience to relax can be tough. But meditation doesn't have to be complicated--simply stopping to breathe for a few minutes can be your own meditation. Or try Guided Meditation if you're like me and need some direction. </a:t>
            </a:r>
          </a:p>
          <a:p>
            <a:pPr eaLnBrk="1" hangingPunct="1">
              <a:buFontTx/>
              <a:buChar char="•"/>
            </a:pPr>
            <a:r>
              <a:rPr lang="en-US" altLang="en-US" smtClean="0"/>
              <a:t>Laugh. Experts have long known the benefits of laughing--it helps your body in a multitude of ways but, mostly, it just feels good. Spend some time with our Humor Guide, which should get you going. </a:t>
            </a:r>
          </a:p>
          <a:p>
            <a:pPr eaLnBrk="1" hangingPunct="1">
              <a:buFontTx/>
              <a:buChar char="•"/>
            </a:pPr>
            <a:r>
              <a:rPr lang="en-US" altLang="en-US" smtClean="0"/>
              <a:t>Massage. Schedule a massage in the near future so you have something to look forward to. If that isn't an option, indulge at home with a hot bath or lounging around and reading your favorite book or magazine</a:t>
            </a:r>
          </a:p>
          <a:p>
            <a:pPr eaLnBrk="1" hangingPunct="1"/>
            <a:endParaRPr lang="en-US" altLang="en-US" smtClean="0"/>
          </a:p>
          <a:p>
            <a:pPr eaLnBrk="1" hangingPunct="1"/>
            <a:r>
              <a:rPr lang="en-US" altLang="en-US" smtClean="0"/>
              <a:t>www.exercise.about.com</a:t>
            </a:r>
          </a:p>
          <a:p>
            <a:pPr eaLnBrk="1" hangingPunct="1"/>
            <a:endParaRPr lang="en-US" altLang="en-US" smtClean="0"/>
          </a:p>
        </p:txBody>
      </p:sp>
    </p:spTree>
    <p:extLst>
      <p:ext uri="{BB962C8B-B14F-4D97-AF65-F5344CB8AC3E}">
        <p14:creationId xmlns:p14="http://schemas.microsoft.com/office/powerpoint/2010/main" val="2602837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1AC20119-CFBD-4B3F-AD56-689DC5BEA42E}" type="slidenum">
              <a:rPr lang="en-US" altLang="en-US" sz="1200"/>
              <a:pPr algn="r"/>
              <a:t>13</a:t>
            </a:fld>
            <a:endParaRPr lang="en-US" altLang="en-US" sz="1200"/>
          </a:p>
        </p:txBody>
      </p:sp>
      <p:sp>
        <p:nvSpPr>
          <p:cNvPr id="33795" name="Rectangle 1026"/>
          <p:cNvSpPr>
            <a:spLocks noGrp="1" noRot="1" noChangeAspect="1" noChangeArrowheads="1" noTextEdit="1"/>
          </p:cNvSpPr>
          <p:nvPr>
            <p:ph type="sldImg"/>
          </p:nvPr>
        </p:nvSpPr>
        <p:spPr>
          <a:ln/>
        </p:spPr>
      </p:sp>
      <p:sp>
        <p:nvSpPr>
          <p:cNvPr id="33796" name="Rectangle 1027"/>
          <p:cNvSpPr>
            <a:spLocks noGrp="1" noChangeArrowheads="1"/>
          </p:cNvSpPr>
          <p:nvPr>
            <p:ph type="body" idx="1"/>
          </p:nvPr>
        </p:nvSpPr>
        <p:spPr>
          <a:noFill/>
        </p:spPr>
        <p:txBody>
          <a:bodyPr/>
          <a:lstStyle/>
          <a:p>
            <a:pPr eaLnBrk="1" hangingPunct="1"/>
            <a:r>
              <a:rPr lang="en-US" altLang="en-US" b="1" smtClean="0"/>
              <a:t>Target Heart Rate</a:t>
            </a:r>
          </a:p>
          <a:p>
            <a:pPr eaLnBrk="1" hangingPunct="1"/>
            <a:r>
              <a:rPr lang="en-US" altLang="en-US" smtClean="0">
                <a:solidFill>
                  <a:srgbClr val="FFFFFF"/>
                </a:solidFill>
                <a:latin typeface="Arial" panose="020B0604020202020204" pitchFamily="34" charset="0"/>
                <a:cs typeface="Arial" panose="020B0604020202020204" pitchFamily="34" charset="0"/>
              </a:rPr>
              <a:t>Generally, to determine whether you are exercising within the heart rate target zone, you must stop exercising briefly to take your pulse. You can take the pulse at the neck, the wrist, or the chest. We recommend the wrist. You can feel the radial pulse on the artery of the wrist in line with the thumb. Place the tips of the index and middle fingers over the artery and press lightly. Do not use the thumb. Take a full 60-second count of the heartbeats, or take for 30 seconds and multiply by 2. Start the count on a beat, which is counted as "zero." If this number falls between 85 and 119 bpm in the case of the 50-year-old person, he or she is active within the target range for moderate-intensity activity.</a:t>
            </a:r>
          </a:p>
          <a:p>
            <a:pPr eaLnBrk="1" hangingPunct="1"/>
            <a:endParaRPr lang="en-US" altLang="en-US" smtClean="0"/>
          </a:p>
        </p:txBody>
      </p:sp>
    </p:spTree>
    <p:extLst>
      <p:ext uri="{BB962C8B-B14F-4D97-AF65-F5344CB8AC3E}">
        <p14:creationId xmlns:p14="http://schemas.microsoft.com/office/powerpoint/2010/main" val="2205986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2B5DCB83-D4E7-4957-9D79-8BD0A3830A45}" type="slidenum">
              <a:rPr lang="en-US" altLang="en-US" sz="1200"/>
              <a:pPr algn="r"/>
              <a:t>18</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altLang="en-US" smtClean="0"/>
              <a:t>It takes about 3 months to change a behavior and 6 months to make it habit (4women.gov)</a:t>
            </a:r>
          </a:p>
        </p:txBody>
      </p:sp>
    </p:spTree>
    <p:extLst>
      <p:ext uri="{BB962C8B-B14F-4D97-AF65-F5344CB8AC3E}">
        <p14:creationId xmlns:p14="http://schemas.microsoft.com/office/powerpoint/2010/main" val="2489287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B6EE6C40-E593-41E9-9896-0FB0A8BF9559}" type="slidenum">
              <a:rPr lang="en-US" altLang="en-US" sz="1200"/>
              <a:pPr algn="r"/>
              <a:t>22</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smtClean="0"/>
              <a:t>Hand out a sheet to everyone</a:t>
            </a:r>
          </a:p>
        </p:txBody>
      </p:sp>
    </p:spTree>
    <p:extLst>
      <p:ext uri="{BB962C8B-B14F-4D97-AF65-F5344CB8AC3E}">
        <p14:creationId xmlns:p14="http://schemas.microsoft.com/office/powerpoint/2010/main" val="357454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ctr" defTabSz="931863">
              <a:defRPr sz="4400">
                <a:solidFill>
                  <a:schemeClr val="tx2"/>
                </a:solidFill>
                <a:latin typeface="Times New Roman" panose="02020603050405020304" pitchFamily="18" charset="0"/>
              </a:defRPr>
            </a:lvl1pPr>
            <a:lvl2pPr marL="742950" indent="-285750" algn="ctr" defTabSz="931863">
              <a:defRPr sz="4400">
                <a:solidFill>
                  <a:schemeClr val="tx2"/>
                </a:solidFill>
                <a:latin typeface="Times New Roman" panose="02020603050405020304" pitchFamily="18" charset="0"/>
              </a:defRPr>
            </a:lvl2pPr>
            <a:lvl3pPr marL="1143000" indent="-228600" algn="ctr" defTabSz="931863">
              <a:defRPr sz="4400">
                <a:solidFill>
                  <a:schemeClr val="tx2"/>
                </a:solidFill>
                <a:latin typeface="Times New Roman" panose="02020603050405020304" pitchFamily="18" charset="0"/>
              </a:defRPr>
            </a:lvl3pPr>
            <a:lvl4pPr marL="1600200" indent="-228600" algn="ctr" defTabSz="931863">
              <a:defRPr sz="4400">
                <a:solidFill>
                  <a:schemeClr val="tx2"/>
                </a:solidFill>
                <a:latin typeface="Times New Roman" panose="02020603050405020304" pitchFamily="18" charset="0"/>
              </a:defRPr>
            </a:lvl4pPr>
            <a:lvl5pPr marL="2057400" indent="-228600" algn="ctr" defTabSz="931863">
              <a:defRPr sz="4400">
                <a:solidFill>
                  <a:schemeClr val="tx2"/>
                </a:solidFill>
                <a:latin typeface="Times New Roman" panose="02020603050405020304" pitchFamily="18" charset="0"/>
              </a:defRPr>
            </a:lvl5pPr>
            <a:lvl6pPr marL="25146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defTabSz="931863" eaLnBrk="0" fontAlgn="base" hangingPunct="0">
              <a:spcBef>
                <a:spcPct val="0"/>
              </a:spcBef>
              <a:spcAft>
                <a:spcPct val="0"/>
              </a:spcAft>
              <a:defRPr sz="4400">
                <a:solidFill>
                  <a:schemeClr val="tx2"/>
                </a:solidFill>
                <a:latin typeface="Times New Roman" panose="02020603050405020304" pitchFamily="18" charset="0"/>
              </a:defRPr>
            </a:lvl9pPr>
          </a:lstStyle>
          <a:p>
            <a:pPr algn="r"/>
            <a:fld id="{CD9BD693-B9BB-4E98-A151-93109EF7ED08}" type="slidenum">
              <a:rPr lang="en-US" altLang="en-US" sz="1200"/>
              <a:pPr algn="r"/>
              <a:t>23</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b="1" smtClean="0"/>
              <a:t>STUDY: Writing it down</a:t>
            </a:r>
            <a:r>
              <a:rPr lang="en-US" altLang="en-US" smtClean="0"/>
              <a:t>: 1953 Yale graduating seniors were asked a series of questions one of which was, “have you established clear, specific goals for your life and have you written them down and made plans to achieve these goals?”  Only 3% had.  20 years later in 1973 there was a follow up with the surviving members of the class of ’53 and through this follow up the researchers found that the 3% who had written down their clear, specific goals and had plans to achieve them had more financial wealth than the other 97% combined.  </a:t>
            </a:r>
          </a:p>
          <a:p>
            <a:pPr eaLnBrk="1" hangingPunct="1"/>
            <a:endParaRPr lang="en-US" altLang="en-US" smtClean="0"/>
          </a:p>
          <a:p>
            <a:pPr eaLnBrk="1" hangingPunct="1"/>
            <a:r>
              <a:rPr lang="en-US" altLang="en-US" smtClean="0"/>
              <a:t>Less than 5% of people have goals.  Vast majority of people walking around have no goals at all. </a:t>
            </a:r>
          </a:p>
          <a:p>
            <a:pPr eaLnBrk="1" hangingPunct="1"/>
            <a:r>
              <a:rPr lang="en-US" altLang="en-US" smtClean="0"/>
              <a:t>Less than 1% write them down.</a:t>
            </a:r>
          </a:p>
          <a:p>
            <a:pPr eaLnBrk="1" hangingPunct="1"/>
            <a:endParaRPr lang="en-US" altLang="en-US" smtClean="0"/>
          </a:p>
          <a:p>
            <a:pPr eaLnBrk="1" hangingPunct="1"/>
            <a:r>
              <a:rPr lang="en-US" altLang="en-US" b="1" smtClean="0"/>
              <a:t>Rereading:</a:t>
            </a:r>
            <a:r>
              <a:rPr lang="en-US" altLang="en-US" smtClean="0"/>
              <a:t> “golden” times of day 30min upon waking and 30min before falling asleep</a:t>
            </a:r>
          </a:p>
        </p:txBody>
      </p:sp>
    </p:spTree>
    <p:extLst>
      <p:ext uri="{BB962C8B-B14F-4D97-AF65-F5344CB8AC3E}">
        <p14:creationId xmlns:p14="http://schemas.microsoft.com/office/powerpoint/2010/main" val="1992316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757C5AA-611E-4435-BA83-957E1B737E8C}" type="datetimeFigureOut">
              <a:rPr lang="en-US" smtClean="0"/>
              <a:t>10/16/2019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D1F5C2D-DCC4-4D49-8253-3CDC6771C272}"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8804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57C5AA-611E-4435-BA83-957E1B737E8C}"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F5C2D-DCC4-4D49-8253-3CDC6771C272}" type="slidenum">
              <a:rPr lang="en-US" smtClean="0"/>
              <a:t>‹#›</a:t>
            </a:fld>
            <a:endParaRPr lang="en-US"/>
          </a:p>
        </p:txBody>
      </p:sp>
    </p:spTree>
    <p:extLst>
      <p:ext uri="{BB962C8B-B14F-4D97-AF65-F5344CB8AC3E}">
        <p14:creationId xmlns:p14="http://schemas.microsoft.com/office/powerpoint/2010/main" val="1529591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57C5AA-611E-4435-BA83-957E1B737E8C}"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F5C2D-DCC4-4D49-8253-3CDC6771C272}" type="slidenum">
              <a:rPr lang="en-US" smtClean="0"/>
              <a:t>‹#›</a:t>
            </a:fld>
            <a:endParaRPr lang="en-US"/>
          </a:p>
        </p:txBody>
      </p:sp>
    </p:spTree>
    <p:extLst>
      <p:ext uri="{BB962C8B-B14F-4D97-AF65-F5344CB8AC3E}">
        <p14:creationId xmlns:p14="http://schemas.microsoft.com/office/powerpoint/2010/main" val="1814528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20800" y="609600"/>
            <a:ext cx="9956800" cy="1143000"/>
          </a:xfrm>
        </p:spPr>
        <p:txBody>
          <a:bodyPr/>
          <a:lstStyle/>
          <a:p>
            <a:r>
              <a:rPr lang="en-US" smtClean="0"/>
              <a:t>Click to edit Master title style</a:t>
            </a:r>
            <a:endParaRPr lang="en-CA"/>
          </a:p>
        </p:txBody>
      </p:sp>
      <p:sp>
        <p:nvSpPr>
          <p:cNvPr id="3" name="Chart Placeholder 2"/>
          <p:cNvSpPr>
            <a:spLocks noGrp="1"/>
          </p:cNvSpPr>
          <p:nvPr>
            <p:ph type="chart" sz="half" idx="1"/>
          </p:nvPr>
        </p:nvSpPr>
        <p:spPr>
          <a:xfrm>
            <a:off x="1320800" y="1905000"/>
            <a:ext cx="5029200" cy="4724400"/>
          </a:xfrm>
        </p:spPr>
        <p:txBody>
          <a:bodyPr/>
          <a:lstStyle/>
          <a:p>
            <a:pPr lvl="0"/>
            <a:endParaRPr lang="en-CA" noProof="0" smtClean="0"/>
          </a:p>
        </p:txBody>
      </p:sp>
      <p:sp>
        <p:nvSpPr>
          <p:cNvPr id="4" name="Text Placeholder 3"/>
          <p:cNvSpPr>
            <a:spLocks noGrp="1"/>
          </p:cNvSpPr>
          <p:nvPr>
            <p:ph type="body" sz="half" idx="2"/>
          </p:nvPr>
        </p:nvSpPr>
        <p:spPr>
          <a:xfrm>
            <a:off x="6553200" y="1905000"/>
            <a:ext cx="5029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126895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320800" y="609600"/>
            <a:ext cx="99568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1320800" y="1905000"/>
            <a:ext cx="5029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Online Image Placeholder 3"/>
          <p:cNvSpPr>
            <a:spLocks noGrp="1"/>
          </p:cNvSpPr>
          <p:nvPr>
            <p:ph type="clipArt" sz="half" idx="2"/>
          </p:nvPr>
        </p:nvSpPr>
        <p:spPr>
          <a:xfrm>
            <a:off x="6553200" y="1905000"/>
            <a:ext cx="5029200" cy="4724400"/>
          </a:xfrm>
        </p:spPr>
        <p:txBody>
          <a:bodyPr/>
          <a:lstStyle/>
          <a:p>
            <a:pPr lvl="0"/>
            <a:endParaRPr lang="en-CA" noProof="0" smtClean="0"/>
          </a:p>
        </p:txBody>
      </p:sp>
    </p:spTree>
    <p:extLst>
      <p:ext uri="{BB962C8B-B14F-4D97-AF65-F5344CB8AC3E}">
        <p14:creationId xmlns:p14="http://schemas.microsoft.com/office/powerpoint/2010/main" val="3841411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57C5AA-611E-4435-BA83-957E1B737E8C}"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F5C2D-DCC4-4D49-8253-3CDC6771C272}" type="slidenum">
              <a:rPr lang="en-US" smtClean="0"/>
              <a:t>‹#›</a:t>
            </a:fld>
            <a:endParaRPr lang="en-US"/>
          </a:p>
        </p:txBody>
      </p:sp>
    </p:spTree>
    <p:extLst>
      <p:ext uri="{BB962C8B-B14F-4D97-AF65-F5344CB8AC3E}">
        <p14:creationId xmlns:p14="http://schemas.microsoft.com/office/powerpoint/2010/main" val="39620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57C5AA-611E-4435-BA83-957E1B737E8C}"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F5C2D-DCC4-4D49-8253-3CDC6771C272}"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845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57C5AA-611E-4435-BA83-957E1B737E8C}"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F5C2D-DCC4-4D49-8253-3CDC6771C272}" type="slidenum">
              <a:rPr lang="en-US" smtClean="0"/>
              <a:t>‹#›</a:t>
            </a:fld>
            <a:endParaRPr lang="en-US"/>
          </a:p>
        </p:txBody>
      </p:sp>
    </p:spTree>
    <p:extLst>
      <p:ext uri="{BB962C8B-B14F-4D97-AF65-F5344CB8AC3E}">
        <p14:creationId xmlns:p14="http://schemas.microsoft.com/office/powerpoint/2010/main" val="410605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57C5AA-611E-4435-BA83-957E1B737E8C}" type="datetimeFigureOut">
              <a:rPr lang="en-US" smtClean="0"/>
              <a:t>10/16/2019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F5C2D-DCC4-4D49-8253-3CDC6771C272}" type="slidenum">
              <a:rPr lang="en-US" smtClean="0"/>
              <a:t>‹#›</a:t>
            </a:fld>
            <a:endParaRPr lang="en-US"/>
          </a:p>
        </p:txBody>
      </p:sp>
    </p:spTree>
    <p:extLst>
      <p:ext uri="{BB962C8B-B14F-4D97-AF65-F5344CB8AC3E}">
        <p14:creationId xmlns:p14="http://schemas.microsoft.com/office/powerpoint/2010/main" val="139769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57C5AA-611E-4435-BA83-957E1B737E8C}" type="datetimeFigureOut">
              <a:rPr lang="en-US" smtClean="0"/>
              <a:t>10/16/2019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F5C2D-DCC4-4D49-8253-3CDC6771C272}" type="slidenum">
              <a:rPr lang="en-US" smtClean="0"/>
              <a:t>‹#›</a:t>
            </a:fld>
            <a:endParaRPr lang="en-US"/>
          </a:p>
        </p:txBody>
      </p:sp>
    </p:spTree>
    <p:extLst>
      <p:ext uri="{BB962C8B-B14F-4D97-AF65-F5344CB8AC3E}">
        <p14:creationId xmlns:p14="http://schemas.microsoft.com/office/powerpoint/2010/main" val="182074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7C5AA-611E-4435-BA83-957E1B737E8C}" type="datetimeFigureOut">
              <a:rPr lang="en-US" smtClean="0"/>
              <a:t>10/16/2019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1F5C2D-DCC4-4D49-8253-3CDC6771C272}" type="slidenum">
              <a:rPr lang="en-US" smtClean="0"/>
              <a:t>‹#›</a:t>
            </a:fld>
            <a:endParaRPr lang="en-US"/>
          </a:p>
        </p:txBody>
      </p:sp>
    </p:spTree>
    <p:extLst>
      <p:ext uri="{BB962C8B-B14F-4D97-AF65-F5344CB8AC3E}">
        <p14:creationId xmlns:p14="http://schemas.microsoft.com/office/powerpoint/2010/main" val="3877904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7C5AA-611E-4435-BA83-957E1B737E8C}"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F5C2D-DCC4-4D49-8253-3CDC6771C272}" type="slidenum">
              <a:rPr lang="en-US" smtClean="0"/>
              <a:t>‹#›</a:t>
            </a:fld>
            <a:endParaRPr lang="en-US"/>
          </a:p>
        </p:txBody>
      </p:sp>
    </p:spTree>
    <p:extLst>
      <p:ext uri="{BB962C8B-B14F-4D97-AF65-F5344CB8AC3E}">
        <p14:creationId xmlns:p14="http://schemas.microsoft.com/office/powerpoint/2010/main" val="331471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7C5AA-611E-4435-BA83-957E1B737E8C}"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F5C2D-DCC4-4D49-8253-3CDC6771C272}" type="slidenum">
              <a:rPr lang="en-US" smtClean="0"/>
              <a:t>‹#›</a:t>
            </a:fld>
            <a:endParaRPr lang="en-US"/>
          </a:p>
        </p:txBody>
      </p:sp>
    </p:spTree>
    <p:extLst>
      <p:ext uri="{BB962C8B-B14F-4D97-AF65-F5344CB8AC3E}">
        <p14:creationId xmlns:p14="http://schemas.microsoft.com/office/powerpoint/2010/main" val="211692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757C5AA-611E-4435-BA83-957E1B737E8C}" type="datetimeFigureOut">
              <a:rPr lang="en-US" smtClean="0"/>
              <a:t>10/16/2019</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D1F5C2D-DCC4-4D49-8253-3CDC6771C272}" type="slidenum">
              <a:rPr lang="en-US" smtClean="0"/>
              <a:t>‹#›</a:t>
            </a:fld>
            <a:endParaRPr lang="en-US"/>
          </a:p>
        </p:txBody>
      </p:sp>
    </p:spTree>
    <p:extLst>
      <p:ext uri="{BB962C8B-B14F-4D97-AF65-F5344CB8AC3E}">
        <p14:creationId xmlns:p14="http://schemas.microsoft.com/office/powerpoint/2010/main" val="39557470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llagevideo.com/" TargetMode="External"/><Relationship Id="rId2" Type="http://schemas.openxmlformats.org/officeDocument/2006/relationships/hyperlink" Target="http://www.gaia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muschealth.com/bin/r/t/womanwithweights.jp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Physical Fitness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9402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0" y="609600"/>
            <a:ext cx="6781800" cy="1143000"/>
          </a:xfrm>
          <a:noFill/>
        </p:spPr>
        <p:txBody>
          <a:bodyPr/>
          <a:lstStyle/>
          <a:p>
            <a:pPr eaLnBrk="1" hangingPunct="1"/>
            <a:r>
              <a:rPr lang="en-US" altLang="en-US" b="1" smtClean="0"/>
              <a:t>          </a:t>
            </a:r>
            <a:r>
              <a:rPr lang="en-US" altLang="en-US" b="1" smtClean="0">
                <a:solidFill>
                  <a:schemeClr val="tx1"/>
                </a:solidFill>
              </a:rPr>
              <a:t>Body Composition</a:t>
            </a:r>
          </a:p>
        </p:txBody>
      </p:sp>
      <p:sp>
        <p:nvSpPr>
          <p:cNvPr id="27651" name="Rectangle 3"/>
          <p:cNvSpPr>
            <a:spLocks noGrp="1" noChangeArrowheads="1"/>
          </p:cNvSpPr>
          <p:nvPr>
            <p:ph idx="1"/>
          </p:nvPr>
        </p:nvSpPr>
        <p:spPr>
          <a:xfrm>
            <a:off x="4175126" y="1905000"/>
            <a:ext cx="6035675" cy="4724400"/>
          </a:xfrm>
          <a:noFill/>
        </p:spPr>
        <p:txBody>
          <a:bodyPr/>
          <a:lstStyle/>
          <a:p>
            <a:pPr eaLnBrk="1" hangingPunct="1">
              <a:buFontTx/>
              <a:buNone/>
            </a:pPr>
            <a:r>
              <a:rPr lang="en-US" altLang="en-US" b="1"/>
              <a:t>Defined </a:t>
            </a:r>
            <a:r>
              <a:rPr lang="en-US" altLang="en-US"/>
              <a:t>– The amount of fat tissue relative to other tissue in your body.</a:t>
            </a:r>
          </a:p>
          <a:p>
            <a:pPr eaLnBrk="1" hangingPunct="1">
              <a:buFontTx/>
              <a:buNone/>
            </a:pPr>
            <a:endParaRPr lang="en-US" altLang="en-US" b="1"/>
          </a:p>
          <a:p>
            <a:pPr eaLnBrk="1" hangingPunct="1">
              <a:spcBef>
                <a:spcPct val="50000"/>
              </a:spcBef>
              <a:buFontTx/>
              <a:buNone/>
            </a:pPr>
            <a:r>
              <a:rPr lang="en-US" altLang="en-US"/>
              <a:t>    - Your body composition is based </a:t>
            </a:r>
            <a:r>
              <a:rPr lang="en-US" altLang="en-US" b="1" i="1"/>
              <a:t>not</a:t>
            </a:r>
            <a:r>
              <a:rPr lang="en-US" altLang="en-US" i="1"/>
              <a:t> </a:t>
            </a:r>
            <a:r>
              <a:rPr lang="en-US" altLang="en-US"/>
              <a:t>on how much you weigh, but rather on how much of your weight is fat as opposed to muscle.</a:t>
            </a:r>
            <a:endParaRPr lang="en-US" altLang="en-US" b="1"/>
          </a:p>
        </p:txBody>
      </p:sp>
      <p:pic>
        <p:nvPicPr>
          <p:cNvPr id="27652" name="Picture 5" descr="j04036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667000"/>
            <a:ext cx="176688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6325894"/>
      </p:ext>
    </p:extLst>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r>
              <a:rPr lang="en-US" altLang="en-US" b="1" smtClean="0"/>
              <a:t>Exercise Your Body &amp; Mind</a:t>
            </a:r>
          </a:p>
        </p:txBody>
      </p:sp>
      <p:sp>
        <p:nvSpPr>
          <p:cNvPr id="29699" name="Rectangle 1027"/>
          <p:cNvSpPr>
            <a:spLocks noGrp="1" noChangeArrowheads="1"/>
          </p:cNvSpPr>
          <p:nvPr>
            <p:ph type="body" sz="half" idx="1"/>
          </p:nvPr>
        </p:nvSpPr>
        <p:spPr/>
        <p:txBody>
          <a:bodyPr/>
          <a:lstStyle/>
          <a:p>
            <a:pPr algn="ctr" eaLnBrk="1" hangingPunct="1">
              <a:buFontTx/>
              <a:buNone/>
            </a:pPr>
            <a:r>
              <a:rPr lang="en-US" altLang="en-US" b="1"/>
              <a:t>Yoga, Pilates, Tai Chi</a:t>
            </a:r>
          </a:p>
          <a:p>
            <a:pPr eaLnBrk="1" hangingPunct="1"/>
            <a:endParaRPr lang="en-US" altLang="en-US" b="1"/>
          </a:p>
          <a:p>
            <a:pPr eaLnBrk="1" hangingPunct="1"/>
            <a:r>
              <a:rPr lang="en-US" altLang="en-US"/>
              <a:t>Reduce Stress</a:t>
            </a:r>
          </a:p>
          <a:p>
            <a:pPr eaLnBrk="1" hangingPunct="1"/>
            <a:r>
              <a:rPr lang="en-US" altLang="en-US"/>
              <a:t>Increase strength</a:t>
            </a:r>
          </a:p>
          <a:p>
            <a:pPr eaLnBrk="1" hangingPunct="1"/>
            <a:r>
              <a:rPr lang="en-US" altLang="en-US"/>
              <a:t>Increase Flexibility</a:t>
            </a:r>
          </a:p>
          <a:p>
            <a:pPr eaLnBrk="1" hangingPunct="1"/>
            <a:r>
              <a:rPr lang="en-US" altLang="en-US"/>
              <a:t>Increase Energy </a:t>
            </a:r>
          </a:p>
        </p:txBody>
      </p:sp>
      <p:pic>
        <p:nvPicPr>
          <p:cNvPr id="29700" name="Picture 1032" descr="j040948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057400"/>
            <a:ext cx="228123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8130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14600" y="914400"/>
            <a:ext cx="7467600" cy="1143000"/>
          </a:xfrm>
        </p:spPr>
        <p:txBody>
          <a:bodyPr/>
          <a:lstStyle/>
          <a:p>
            <a:pPr eaLnBrk="1" hangingPunct="1"/>
            <a:r>
              <a:rPr lang="en-US" altLang="en-US" b="1" smtClean="0"/>
              <a:t>What is the Best Exercise?</a:t>
            </a:r>
          </a:p>
        </p:txBody>
      </p:sp>
      <p:pic>
        <p:nvPicPr>
          <p:cNvPr id="91141" name="Picture 5" descr="j03167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429000"/>
            <a:ext cx="18097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3" name="Picture 7" descr="j04023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1" y="2057400"/>
            <a:ext cx="18272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4" name="Picture 8" descr="j018252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1000" y="2133600"/>
            <a:ext cx="16383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1713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1143"/>
                                        </p:tgtEl>
                                        <p:attrNameLst>
                                          <p:attrName>style.visibility</p:attrName>
                                        </p:attrNameLst>
                                      </p:cBhvr>
                                      <p:to>
                                        <p:strVal val="visible"/>
                                      </p:to>
                                    </p:set>
                                    <p:anim calcmode="lin" valueType="num">
                                      <p:cBhvr additive="base">
                                        <p:cTn id="7" dur="500" fill="hold"/>
                                        <p:tgtEl>
                                          <p:spTgt spid="91143"/>
                                        </p:tgtEl>
                                        <p:attrNameLst>
                                          <p:attrName>ppt_x</p:attrName>
                                        </p:attrNameLst>
                                      </p:cBhvr>
                                      <p:tavLst>
                                        <p:tav tm="0">
                                          <p:val>
                                            <p:strVal val="0-#ppt_w/2"/>
                                          </p:val>
                                        </p:tav>
                                        <p:tav tm="100000">
                                          <p:val>
                                            <p:strVal val="#ppt_x"/>
                                          </p:val>
                                        </p:tav>
                                      </p:tavLst>
                                    </p:anim>
                                    <p:anim calcmode="lin" valueType="num">
                                      <p:cBhvr additive="base">
                                        <p:cTn id="8" dur="500" fill="hold"/>
                                        <p:tgtEl>
                                          <p:spTgt spid="9114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1141"/>
                                        </p:tgtEl>
                                        <p:attrNameLst>
                                          <p:attrName>style.visibility</p:attrName>
                                        </p:attrNameLst>
                                      </p:cBhvr>
                                      <p:to>
                                        <p:strVal val="visible"/>
                                      </p:to>
                                    </p:set>
                                    <p:anim calcmode="lin" valueType="num">
                                      <p:cBhvr additive="base">
                                        <p:cTn id="13" dur="500" fill="hold"/>
                                        <p:tgtEl>
                                          <p:spTgt spid="91141"/>
                                        </p:tgtEl>
                                        <p:attrNameLst>
                                          <p:attrName>ppt_x</p:attrName>
                                        </p:attrNameLst>
                                      </p:cBhvr>
                                      <p:tavLst>
                                        <p:tav tm="0">
                                          <p:val>
                                            <p:strVal val="0-#ppt_w/2"/>
                                          </p:val>
                                        </p:tav>
                                        <p:tav tm="100000">
                                          <p:val>
                                            <p:strVal val="#ppt_x"/>
                                          </p:val>
                                        </p:tav>
                                      </p:tavLst>
                                    </p:anim>
                                    <p:anim calcmode="lin" valueType="num">
                                      <p:cBhvr additive="base">
                                        <p:cTn id="14" dur="500" fill="hold"/>
                                        <p:tgtEl>
                                          <p:spTgt spid="9114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91144"/>
                                        </p:tgtEl>
                                        <p:attrNameLst>
                                          <p:attrName>style.visibility</p:attrName>
                                        </p:attrNameLst>
                                      </p:cBhvr>
                                      <p:to>
                                        <p:strVal val="visible"/>
                                      </p:to>
                                    </p:set>
                                    <p:anim calcmode="lin" valueType="num">
                                      <p:cBhvr additive="base">
                                        <p:cTn id="19" dur="500" fill="hold"/>
                                        <p:tgtEl>
                                          <p:spTgt spid="91144"/>
                                        </p:tgtEl>
                                        <p:attrNameLst>
                                          <p:attrName>ppt_x</p:attrName>
                                        </p:attrNameLst>
                                      </p:cBhvr>
                                      <p:tavLst>
                                        <p:tav tm="0">
                                          <p:val>
                                            <p:strVal val="0-#ppt_w/2"/>
                                          </p:val>
                                        </p:tav>
                                        <p:tav tm="100000">
                                          <p:val>
                                            <p:strVal val="#ppt_x"/>
                                          </p:val>
                                        </p:tav>
                                      </p:tavLst>
                                    </p:anim>
                                    <p:anim calcmode="lin" valueType="num">
                                      <p:cBhvr additive="base">
                                        <p:cTn id="20" dur="500" fill="hold"/>
                                        <p:tgtEl>
                                          <p:spTgt spid="911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438400" y="914400"/>
            <a:ext cx="7772400" cy="1295400"/>
          </a:xfrm>
          <a:noFill/>
        </p:spPr>
        <p:txBody>
          <a:bodyPr/>
          <a:lstStyle/>
          <a:p>
            <a:pPr eaLnBrk="1" hangingPunct="1"/>
            <a:r>
              <a:rPr lang="en-US" altLang="en-US" sz="4000" b="1"/>
              <a:t>Measuring Physical Activity Intensity – Target Heart Rate</a:t>
            </a:r>
          </a:p>
        </p:txBody>
      </p:sp>
      <p:sp>
        <p:nvSpPr>
          <p:cNvPr id="32771" name="Rectangle 3"/>
          <p:cNvSpPr>
            <a:spLocks noGrp="1" noChangeArrowheads="1"/>
          </p:cNvSpPr>
          <p:nvPr>
            <p:ph idx="1"/>
          </p:nvPr>
        </p:nvSpPr>
        <p:spPr>
          <a:xfrm>
            <a:off x="4098925" y="2254250"/>
            <a:ext cx="5734050" cy="4287838"/>
          </a:xfrm>
          <a:noFill/>
        </p:spPr>
        <p:txBody>
          <a:bodyPr/>
          <a:lstStyle/>
          <a:p>
            <a:pPr eaLnBrk="1" hangingPunct="1">
              <a:buFontTx/>
              <a:buNone/>
            </a:pPr>
            <a:r>
              <a:rPr lang="en-US" altLang="en-US"/>
              <a:t>Maximum Heart Rate (MHR)</a:t>
            </a:r>
          </a:p>
          <a:p>
            <a:pPr eaLnBrk="1" hangingPunct="1">
              <a:buFontTx/>
              <a:buNone/>
            </a:pPr>
            <a:r>
              <a:rPr lang="en-US" altLang="en-US"/>
              <a:t>		220 – AGE = MHR</a:t>
            </a:r>
          </a:p>
          <a:p>
            <a:pPr eaLnBrk="1" hangingPunct="1">
              <a:buFontTx/>
              <a:buNone/>
            </a:pPr>
            <a:endParaRPr lang="en-US" altLang="en-US"/>
          </a:p>
          <a:p>
            <a:pPr eaLnBrk="1" hangingPunct="1">
              <a:buFontTx/>
              <a:buNone/>
            </a:pPr>
            <a:r>
              <a:rPr lang="en-US" altLang="en-US"/>
              <a:t>Target Heart Rate</a:t>
            </a:r>
          </a:p>
          <a:p>
            <a:pPr eaLnBrk="1" hangingPunct="1">
              <a:buFontTx/>
              <a:buNone/>
            </a:pPr>
            <a:r>
              <a:rPr lang="en-US" altLang="en-US"/>
              <a:t>MHR X .60 = Minimum Heart Rate</a:t>
            </a:r>
          </a:p>
          <a:p>
            <a:pPr eaLnBrk="1" hangingPunct="1">
              <a:buFontTx/>
              <a:buNone/>
            </a:pPr>
            <a:r>
              <a:rPr lang="en-US" altLang="en-US"/>
              <a:t>MHR X .80 = Maximum Heart Rate</a:t>
            </a:r>
          </a:p>
          <a:p>
            <a:pPr lvl="1" eaLnBrk="1" hangingPunct="1">
              <a:buFontTx/>
              <a:buNone/>
            </a:pPr>
            <a:r>
              <a:rPr lang="en-US" altLang="en-US" smtClean="0"/>
              <a:t>	</a:t>
            </a:r>
          </a:p>
          <a:p>
            <a:pPr lvl="1" eaLnBrk="1" hangingPunct="1">
              <a:buFontTx/>
              <a:buNone/>
            </a:pPr>
            <a:endParaRPr lang="en-US" altLang="en-US" smtClean="0"/>
          </a:p>
        </p:txBody>
      </p:sp>
      <p:pic>
        <p:nvPicPr>
          <p:cNvPr id="32772" name="Picture 4" descr="Person correctly taking their heart r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2743201"/>
            <a:ext cx="19050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839425"/>
      </p:ext>
    </p:extLst>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276600" y="914401"/>
            <a:ext cx="6019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spcBef>
                <a:spcPct val="50000"/>
              </a:spcBef>
            </a:pPr>
            <a:r>
              <a:rPr lang="en-US" altLang="en-US" b="1">
                <a:solidFill>
                  <a:schemeClr val="tx1"/>
                </a:solidFill>
              </a:rPr>
              <a:t>Target </a:t>
            </a:r>
            <a:r>
              <a:rPr lang="en-US" altLang="en-US" b="1">
                <a:solidFill>
                  <a:srgbClr val="D93B03"/>
                </a:solidFill>
              </a:rPr>
              <a:t>Heart</a:t>
            </a:r>
            <a:r>
              <a:rPr lang="en-US" altLang="en-US" b="1">
                <a:solidFill>
                  <a:schemeClr val="tx1"/>
                </a:solidFill>
              </a:rPr>
              <a:t> Rate</a:t>
            </a:r>
          </a:p>
          <a:p>
            <a:pPr eaLnBrk="1" hangingPunct="1">
              <a:spcBef>
                <a:spcPct val="50000"/>
              </a:spcBef>
            </a:pPr>
            <a:r>
              <a:rPr lang="en-US" altLang="en-US" sz="2400">
                <a:solidFill>
                  <a:schemeClr val="tx1"/>
                </a:solidFill>
              </a:rPr>
              <a:t>Are you training at the right pace?</a:t>
            </a:r>
          </a:p>
        </p:txBody>
      </p:sp>
      <p:sp>
        <p:nvSpPr>
          <p:cNvPr id="34819" name="Text Box 3"/>
          <p:cNvSpPr txBox="1">
            <a:spLocks noChangeArrowheads="1"/>
          </p:cNvSpPr>
          <p:nvPr/>
        </p:nvSpPr>
        <p:spPr bwMode="auto">
          <a:xfrm>
            <a:off x="2362200" y="2362201"/>
            <a:ext cx="8305800"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spcBef>
                <a:spcPct val="50000"/>
              </a:spcBef>
            </a:pPr>
            <a:r>
              <a:rPr lang="en-US" altLang="en-US" sz="2000">
                <a:solidFill>
                  <a:schemeClr val="tx1"/>
                </a:solidFill>
              </a:rPr>
              <a:t>220-36= 184 (MHR)  184 x .60 = </a:t>
            </a:r>
            <a:r>
              <a:rPr lang="en-US" altLang="en-US" sz="2000" b="1">
                <a:solidFill>
                  <a:srgbClr val="D93B03"/>
                </a:solidFill>
              </a:rPr>
              <a:t>110</a:t>
            </a:r>
            <a:r>
              <a:rPr lang="en-US" altLang="en-US" sz="2000" b="1">
                <a:solidFill>
                  <a:schemeClr val="tx1"/>
                </a:solidFill>
              </a:rPr>
              <a:t> </a:t>
            </a:r>
            <a:r>
              <a:rPr lang="en-US" altLang="en-US" sz="2000">
                <a:solidFill>
                  <a:schemeClr val="tx1"/>
                </a:solidFill>
              </a:rPr>
              <a:t>(low)  184 x .80 = </a:t>
            </a:r>
            <a:r>
              <a:rPr lang="en-US" altLang="en-US" sz="2000" b="1">
                <a:solidFill>
                  <a:srgbClr val="D93B03"/>
                </a:solidFill>
              </a:rPr>
              <a:t>147</a:t>
            </a:r>
            <a:r>
              <a:rPr lang="en-US" altLang="en-US" sz="2000">
                <a:solidFill>
                  <a:schemeClr val="tx1"/>
                </a:solidFill>
              </a:rPr>
              <a:t> (high)</a:t>
            </a:r>
          </a:p>
          <a:p>
            <a:pPr eaLnBrk="1" hangingPunct="1">
              <a:spcBef>
                <a:spcPct val="50000"/>
              </a:spcBef>
            </a:pPr>
            <a:r>
              <a:rPr lang="en-US" altLang="en-US" sz="2000">
                <a:solidFill>
                  <a:schemeClr val="tx1"/>
                </a:solidFill>
              </a:rPr>
              <a:t>My range is 110 – 147 (60-80%) (18 – 24)</a:t>
            </a:r>
          </a:p>
          <a:p>
            <a:pPr eaLnBrk="1" hangingPunct="1">
              <a:spcBef>
                <a:spcPct val="50000"/>
              </a:spcBef>
            </a:pPr>
            <a:r>
              <a:rPr lang="en-US" altLang="en-US" sz="2000" b="1">
                <a:solidFill>
                  <a:schemeClr val="tx1"/>
                </a:solidFill>
              </a:rPr>
              <a:t>Training Zones:</a:t>
            </a:r>
          </a:p>
          <a:p>
            <a:pPr eaLnBrk="1" hangingPunct="1">
              <a:spcBef>
                <a:spcPct val="50000"/>
              </a:spcBef>
            </a:pPr>
            <a:r>
              <a:rPr lang="en-US" altLang="en-US" sz="2000">
                <a:solidFill>
                  <a:schemeClr val="tx1"/>
                </a:solidFill>
              </a:rPr>
              <a:t>Warm-up Zone: 	50-60%</a:t>
            </a:r>
          </a:p>
          <a:p>
            <a:pPr eaLnBrk="1" hangingPunct="1">
              <a:spcBef>
                <a:spcPct val="50000"/>
              </a:spcBef>
            </a:pPr>
            <a:r>
              <a:rPr lang="en-US" altLang="en-US" sz="2000">
                <a:solidFill>
                  <a:schemeClr val="tx1"/>
                </a:solidFill>
              </a:rPr>
              <a:t>Fat Burning Zone: 60-70% </a:t>
            </a:r>
          </a:p>
          <a:p>
            <a:pPr eaLnBrk="1" hangingPunct="1">
              <a:spcBef>
                <a:spcPct val="50000"/>
              </a:spcBef>
            </a:pPr>
            <a:r>
              <a:rPr lang="en-US" altLang="en-US" sz="2000">
                <a:solidFill>
                  <a:schemeClr val="tx1"/>
                </a:solidFill>
              </a:rPr>
              <a:t>Aerobic Zone: 70-80%</a:t>
            </a:r>
          </a:p>
          <a:p>
            <a:pPr eaLnBrk="1" hangingPunct="1">
              <a:spcBef>
                <a:spcPct val="50000"/>
              </a:spcBef>
            </a:pPr>
            <a:r>
              <a:rPr lang="en-US" altLang="en-US" sz="2000">
                <a:solidFill>
                  <a:schemeClr val="tx1"/>
                </a:solidFill>
              </a:rPr>
              <a:t>Anaerobic Zone: 80-90%</a:t>
            </a:r>
          </a:p>
          <a:p>
            <a:pPr eaLnBrk="1" hangingPunct="1">
              <a:spcBef>
                <a:spcPct val="50000"/>
              </a:spcBef>
            </a:pPr>
            <a:r>
              <a:rPr lang="en-US" altLang="en-US" sz="2000">
                <a:solidFill>
                  <a:schemeClr val="tx1"/>
                </a:solidFill>
              </a:rPr>
              <a:t>Red Line Zone: 90-100%</a:t>
            </a:r>
          </a:p>
        </p:txBody>
      </p:sp>
      <p:pic>
        <p:nvPicPr>
          <p:cNvPr id="34820" name="Picture 4" descr="j04158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429001"/>
            <a:ext cx="16637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0597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Log</a:t>
            </a:r>
            <a:endParaRPr lang="en-US" dirty="0"/>
          </a:p>
        </p:txBody>
      </p:sp>
      <p:sp>
        <p:nvSpPr>
          <p:cNvPr id="3" name="Content Placeholder 2"/>
          <p:cNvSpPr>
            <a:spLocks noGrp="1"/>
          </p:cNvSpPr>
          <p:nvPr>
            <p:ph idx="1"/>
          </p:nvPr>
        </p:nvSpPr>
        <p:spPr/>
        <p:txBody>
          <a:bodyPr/>
          <a:lstStyle/>
          <a:p>
            <a:r>
              <a:rPr lang="en-US" dirty="0" smtClean="0"/>
              <a:t>Over the next week, keep a log of your physical activity. You need to record at least 4 different types of physical activity each day</a:t>
            </a:r>
          </a:p>
          <a:p>
            <a:r>
              <a:rPr lang="en-US" dirty="0" smtClean="0"/>
              <a:t>For each of the activities rank:</a:t>
            </a:r>
          </a:p>
          <a:p>
            <a:pPr lvl="1"/>
            <a:r>
              <a:rPr lang="en-US" dirty="0" smtClean="0"/>
              <a:t>Intensity (high, medium or low)</a:t>
            </a:r>
          </a:p>
          <a:p>
            <a:pPr lvl="1"/>
            <a:r>
              <a:rPr lang="en-US" dirty="0" smtClean="0"/>
              <a:t>Duration (in minutes)</a:t>
            </a:r>
          </a:p>
          <a:p>
            <a:pPr lvl="1"/>
            <a:r>
              <a:rPr lang="en-US" dirty="0" smtClean="0"/>
              <a:t>What time of day (morning, afternoon, evening)</a:t>
            </a:r>
          </a:p>
          <a:p>
            <a:pPr lvl="1"/>
            <a:r>
              <a:rPr lang="en-US" dirty="0" smtClean="0"/>
              <a:t>Enjoyment level (high, medium or low)</a:t>
            </a:r>
          </a:p>
          <a:p>
            <a:r>
              <a:rPr lang="en-US" dirty="0" smtClean="0"/>
              <a:t>Once complete you will make a pie chart of your activity levels for an average day</a:t>
            </a:r>
            <a:endParaRPr lang="en-US" dirty="0"/>
          </a:p>
        </p:txBody>
      </p:sp>
    </p:spTree>
    <p:extLst>
      <p:ext uri="{BB962C8B-B14F-4D97-AF65-F5344CB8AC3E}">
        <p14:creationId xmlns:p14="http://schemas.microsoft.com/office/powerpoint/2010/main" val="131995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Physical Activity Pie Chart</a:t>
            </a:r>
            <a:endParaRPr lang="en-US" dirty="0"/>
          </a:p>
        </p:txBody>
      </p:sp>
      <p:sp>
        <p:nvSpPr>
          <p:cNvPr id="5" name="Content Placeholder 4"/>
          <p:cNvSpPr>
            <a:spLocks noGrp="1"/>
          </p:cNvSpPr>
          <p:nvPr>
            <p:ph idx="1"/>
          </p:nvPr>
        </p:nvSpPr>
        <p:spPr/>
        <p:txBody>
          <a:bodyPr/>
          <a:lstStyle/>
          <a:p>
            <a:r>
              <a:rPr lang="en-US" dirty="0"/>
              <a:t>Use your Physical Activity log to help you determine your average level of high, medium and low activity for a </a:t>
            </a:r>
            <a:r>
              <a:rPr lang="en-US" dirty="0" smtClean="0"/>
              <a:t>day</a:t>
            </a:r>
          </a:p>
          <a:p>
            <a:r>
              <a:rPr lang="en-US" dirty="0"/>
              <a:t>The pie graph below is divided into 24 sectors, one for each hour of the day. </a:t>
            </a:r>
            <a:endParaRPr lang="en-US" dirty="0" smtClean="0"/>
          </a:p>
          <a:p>
            <a:r>
              <a:rPr lang="en-US" dirty="0" smtClean="0"/>
              <a:t>Color the graph in the following manner:</a:t>
            </a:r>
          </a:p>
          <a:p>
            <a:pPr marL="45720" indent="0">
              <a:buNone/>
            </a:pPr>
            <a:endParaRPr lang="en-US"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341734"/>
              </p:ext>
            </p:extLst>
          </p:nvPr>
        </p:nvGraphicFramePr>
        <p:xfrm>
          <a:off x="2879035" y="3770527"/>
          <a:ext cx="6400800" cy="1320800"/>
        </p:xfrm>
        <a:graphic>
          <a:graphicData uri="http://schemas.openxmlformats.org/drawingml/2006/table">
            <a:tbl>
              <a:tblPr/>
              <a:tblGrid>
                <a:gridCol w="552450"/>
                <a:gridCol w="5848350"/>
              </a:tblGrid>
              <a:tr h="0">
                <a:tc>
                  <a:txBody>
                    <a:bodyPr/>
                    <a:lstStyle/>
                    <a:p>
                      <a:pPr rtl="0" fontAlgn="t">
                        <a:spcBef>
                          <a:spcPts val="0"/>
                        </a:spcBef>
                        <a:spcAft>
                          <a:spcPts val="0"/>
                        </a:spcAft>
                      </a:pPr>
                      <a:r>
                        <a:rPr lang="en-US" sz="900" b="0" i="0" u="none" strike="noStrike">
                          <a:solidFill>
                            <a:srgbClr val="000000"/>
                          </a:solidFill>
                          <a:effectLst/>
                          <a:latin typeface="Arial" panose="020B0604020202020204" pitchFamily="34" charset="0"/>
                        </a:rPr>
                        <a:t>Green</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900" b="0" i="0" u="none" strike="noStrike">
                          <a:solidFill>
                            <a:srgbClr val="000000"/>
                          </a:solidFill>
                          <a:effectLst/>
                          <a:latin typeface="Arial" panose="020B0604020202020204" pitchFamily="34" charset="0"/>
                        </a:rPr>
                        <a:t>High activity (running, hockey, basketball, bike riding, hike, etc.)</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rtl="0" fontAlgn="t">
                        <a:spcBef>
                          <a:spcPts val="0"/>
                        </a:spcBef>
                        <a:spcAft>
                          <a:spcPts val="0"/>
                        </a:spcAft>
                      </a:pPr>
                      <a:r>
                        <a:rPr lang="en-US" sz="900" b="0" i="0" u="none" strike="noStrike">
                          <a:solidFill>
                            <a:srgbClr val="000000"/>
                          </a:solidFill>
                          <a:effectLst/>
                          <a:latin typeface="Arial" panose="020B0604020202020204" pitchFamily="34" charset="0"/>
                        </a:rPr>
                        <a:t>Blue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900" b="0" i="0" u="none" strike="noStrike">
                          <a:solidFill>
                            <a:srgbClr val="000000"/>
                          </a:solidFill>
                          <a:effectLst/>
                          <a:latin typeface="Arial" panose="020B0604020202020204" pitchFamily="34" charset="0"/>
                        </a:rPr>
                        <a:t>Medium activity (walking, yoga, cleaning, stairs, cooking, bowling, pool, etc.)</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rtl="0" fontAlgn="t">
                        <a:spcBef>
                          <a:spcPts val="0"/>
                        </a:spcBef>
                        <a:spcAft>
                          <a:spcPts val="0"/>
                        </a:spcAft>
                      </a:pPr>
                      <a:r>
                        <a:rPr lang="en-US" sz="900" b="0" i="0" u="none" strike="noStrike">
                          <a:solidFill>
                            <a:srgbClr val="000000"/>
                          </a:solidFill>
                          <a:effectLst/>
                          <a:latin typeface="Arial" panose="020B0604020202020204" pitchFamily="34" charset="0"/>
                        </a:rPr>
                        <a:t>Red</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900" b="0" i="0" u="none" strike="noStrike">
                          <a:solidFill>
                            <a:srgbClr val="000000"/>
                          </a:solidFill>
                          <a:effectLst/>
                          <a:latin typeface="Arial" panose="020B0604020202020204" pitchFamily="34" charset="0"/>
                        </a:rPr>
                        <a:t>Low activity (watching TV, playing video games, sitting at a computer, reading, etc.)</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rtl="0" fontAlgn="t">
                        <a:spcBef>
                          <a:spcPts val="0"/>
                        </a:spcBef>
                        <a:spcAft>
                          <a:spcPts val="0"/>
                        </a:spcAft>
                      </a:pPr>
                      <a:r>
                        <a:rPr lang="en-US" sz="900" b="0" i="0" u="none" strike="noStrike">
                          <a:solidFill>
                            <a:srgbClr val="000000"/>
                          </a:solidFill>
                          <a:effectLst/>
                          <a:latin typeface="Arial" panose="020B0604020202020204" pitchFamily="34" charset="0"/>
                        </a:rPr>
                        <a:t>Yellow</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900" b="0" i="0" u="none" strike="noStrike">
                          <a:solidFill>
                            <a:srgbClr val="000000"/>
                          </a:solidFill>
                          <a:effectLst/>
                          <a:latin typeface="Arial" panose="020B0604020202020204" pitchFamily="34" charset="0"/>
                        </a:rPr>
                        <a:t>Sleeping</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rtl="0" fontAlgn="t">
                        <a:spcBef>
                          <a:spcPts val="0"/>
                        </a:spcBef>
                        <a:spcAft>
                          <a:spcPts val="0"/>
                        </a:spcAft>
                      </a:pPr>
                      <a:r>
                        <a:rPr lang="en-US" sz="900" b="0" i="0" u="none" strike="noStrike">
                          <a:solidFill>
                            <a:srgbClr val="000000"/>
                          </a:solidFill>
                          <a:effectLst/>
                          <a:latin typeface="Arial" panose="020B0604020202020204" pitchFamily="34" charset="0"/>
                        </a:rPr>
                        <a:t>Orange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900" b="0" i="0" u="none" strike="noStrike" dirty="0">
                          <a:solidFill>
                            <a:srgbClr val="000000"/>
                          </a:solidFill>
                          <a:effectLst/>
                          <a:latin typeface="Arial" panose="020B0604020202020204" pitchFamily="34" charset="0"/>
                        </a:rPr>
                        <a:t>At school, in class</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1"/>
          <p:cNvSpPr>
            <a:spLocks noChangeArrowheads="1"/>
          </p:cNvSpPr>
          <p:nvPr/>
        </p:nvSpPr>
        <p:spPr bwMode="auto">
          <a:xfrm>
            <a:off x="2878138" y="3375596"/>
            <a:ext cx="223138"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5964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026" descr="fit3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1" y="1066801"/>
            <a:ext cx="6735763" cy="549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674488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Graphic representing the stages of Change in Adding Physical Activity Into Your Lif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676401"/>
            <a:ext cx="4789488" cy="482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p:cNvSpPr txBox="1">
            <a:spLocks noChangeArrowheads="1"/>
          </p:cNvSpPr>
          <p:nvPr/>
        </p:nvSpPr>
        <p:spPr bwMode="auto">
          <a:xfrm>
            <a:off x="3276600" y="914400"/>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spcBef>
                <a:spcPct val="50000"/>
              </a:spcBef>
            </a:pPr>
            <a:r>
              <a:rPr lang="en-US" altLang="en-US" b="1">
                <a:solidFill>
                  <a:srgbClr val="000000"/>
                </a:solidFill>
                <a:cs typeface="Arial" panose="020B0604020202020204" pitchFamily="34" charset="0"/>
              </a:rPr>
              <a:t>Stages of Change</a:t>
            </a:r>
            <a:endParaRPr lang="en-US" altLang="en-US" b="1">
              <a:solidFill>
                <a:srgbClr val="339933"/>
              </a:solidFill>
            </a:endParaRPr>
          </a:p>
        </p:txBody>
      </p:sp>
    </p:spTree>
    <p:extLst>
      <p:ext uri="{BB962C8B-B14F-4D97-AF65-F5344CB8AC3E}">
        <p14:creationId xmlns:p14="http://schemas.microsoft.com/office/powerpoint/2010/main" val="3660500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743200" y="1524000"/>
            <a:ext cx="7467600" cy="1143000"/>
          </a:xfrm>
        </p:spPr>
        <p:txBody>
          <a:bodyPr>
            <a:normAutofit fontScale="90000"/>
          </a:bodyPr>
          <a:lstStyle/>
          <a:p>
            <a:pPr eaLnBrk="1" hangingPunct="1"/>
            <a:r>
              <a:rPr lang="en-US" altLang="en-US" sz="4000" b="1">
                <a:cs typeface="Arial" panose="020B0604020202020204" pitchFamily="34" charset="0"/>
              </a:rPr>
              <a:t>“We are what we repeatedly do.”</a:t>
            </a:r>
            <a:br>
              <a:rPr lang="en-US" altLang="en-US" sz="4000" b="1">
                <a:cs typeface="Arial" panose="020B0604020202020204" pitchFamily="34" charset="0"/>
              </a:rPr>
            </a:br>
            <a:r>
              <a:rPr lang="en-US" altLang="en-US" sz="4000" b="1">
                <a:cs typeface="Arial" panose="020B0604020202020204" pitchFamily="34" charset="0"/>
              </a:rPr>
              <a:t> — Aristotle</a:t>
            </a:r>
            <a:r>
              <a:rPr lang="en-US" altLang="en-US" sz="4000" b="1">
                <a:solidFill>
                  <a:srgbClr val="FFFFFF"/>
                </a:solidFill>
                <a:cs typeface="Arial" panose="020B0604020202020204" pitchFamily="34" charset="0"/>
              </a:rPr>
              <a:t/>
            </a:r>
            <a:br>
              <a:rPr lang="en-US" altLang="en-US" sz="4000" b="1">
                <a:solidFill>
                  <a:srgbClr val="FFFFFF"/>
                </a:solidFill>
                <a:cs typeface="Arial" panose="020B0604020202020204" pitchFamily="34" charset="0"/>
              </a:rPr>
            </a:br>
            <a:endParaRPr lang="en-US" altLang="en-US" sz="4000" b="1">
              <a:solidFill>
                <a:srgbClr val="FFFFFF"/>
              </a:solidFill>
              <a:cs typeface="Arial" panose="020B0604020202020204" pitchFamily="34" charset="0"/>
            </a:endParaRPr>
          </a:p>
        </p:txBody>
      </p:sp>
      <p:pic>
        <p:nvPicPr>
          <p:cNvPr id="38915" name="Picture 4" descr="Family hiking toget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1" y="3505200"/>
            <a:ext cx="2525713"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5"/>
          <p:cNvSpPr>
            <a:spLocks noChangeArrowheads="1"/>
          </p:cNvSpPr>
          <p:nvPr/>
        </p:nvSpPr>
        <p:spPr bwMode="auto">
          <a:xfrm>
            <a:off x="2743200" y="5105400"/>
            <a:ext cx="6770688"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algn="l" eaLnBrk="1" fontAlgn="t" hangingPunct="1"/>
            <a:endParaRPr lang="en-US" altLang="en-US" sz="2000">
              <a:solidFill>
                <a:schemeClr val="tx1"/>
              </a:solidFill>
            </a:endParaRPr>
          </a:p>
        </p:txBody>
      </p:sp>
    </p:spTree>
    <p:extLst>
      <p:ext uri="{BB962C8B-B14F-4D97-AF65-F5344CB8AC3E}">
        <p14:creationId xmlns:p14="http://schemas.microsoft.com/office/powerpoint/2010/main" val="1069062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getting enough Exercise?</a:t>
            </a:r>
            <a:endParaRPr lang="en-US" dirty="0"/>
          </a:p>
        </p:txBody>
      </p:sp>
      <p:sp>
        <p:nvSpPr>
          <p:cNvPr id="3" name="Content Placeholder 2"/>
          <p:cNvSpPr>
            <a:spLocks noGrp="1"/>
          </p:cNvSpPr>
          <p:nvPr>
            <p:ph idx="1"/>
          </p:nvPr>
        </p:nvSpPr>
        <p:spPr>
          <a:xfrm>
            <a:off x="568412" y="1589903"/>
            <a:ext cx="4950940" cy="4835611"/>
          </a:xfrm>
        </p:spPr>
        <p:txBody>
          <a:bodyPr>
            <a:normAutofit fontScale="55000" lnSpcReduction="20000"/>
          </a:bodyPr>
          <a:lstStyle/>
          <a:p>
            <a:pPr fontAlgn="base"/>
            <a:r>
              <a:rPr lang="en-CA" b="1" dirty="0"/>
              <a:t>How many days a week do you do cardiovascular exercise, such as walk or jog?</a:t>
            </a:r>
            <a:r>
              <a:rPr lang="en-CA" dirty="0"/>
              <a:t/>
            </a:r>
            <a:br>
              <a:rPr lang="en-CA" dirty="0"/>
            </a:br>
            <a:r>
              <a:rPr lang="en-CA" dirty="0"/>
              <a:t>0 to 1 day per week (1 point)</a:t>
            </a:r>
            <a:br>
              <a:rPr lang="en-CA" dirty="0"/>
            </a:br>
            <a:r>
              <a:rPr lang="en-CA" dirty="0"/>
              <a:t>2 to 4 days per week (2 points)</a:t>
            </a:r>
            <a:br>
              <a:rPr lang="en-CA" dirty="0"/>
            </a:br>
            <a:r>
              <a:rPr lang="en-CA" dirty="0"/>
              <a:t>5 to 7 days per week (3 points</a:t>
            </a:r>
            <a:r>
              <a:rPr lang="en-CA" dirty="0" smtClean="0"/>
              <a:t>)</a:t>
            </a:r>
            <a:r>
              <a:rPr lang="en-CA" dirty="0"/>
              <a:t> </a:t>
            </a:r>
            <a:endParaRPr lang="en-US" dirty="0"/>
          </a:p>
          <a:p>
            <a:pPr fontAlgn="base"/>
            <a:r>
              <a:rPr lang="en-CA" b="1" dirty="0"/>
              <a:t>How long do your cardio sessions last?</a:t>
            </a:r>
            <a:r>
              <a:rPr lang="en-CA" dirty="0"/>
              <a:t/>
            </a:r>
            <a:br>
              <a:rPr lang="en-CA" dirty="0"/>
            </a:br>
            <a:r>
              <a:rPr lang="en-CA" dirty="0"/>
              <a:t>Up to 15 minutes (1 point)</a:t>
            </a:r>
            <a:br>
              <a:rPr lang="en-CA" dirty="0"/>
            </a:br>
            <a:r>
              <a:rPr lang="en-CA" dirty="0"/>
              <a:t>16 to 30 minutes (2 points)</a:t>
            </a:r>
            <a:br>
              <a:rPr lang="en-CA" dirty="0"/>
            </a:br>
            <a:r>
              <a:rPr lang="en-CA" dirty="0"/>
              <a:t>More than 30 minutes (3 points</a:t>
            </a:r>
            <a:r>
              <a:rPr lang="en-CA" dirty="0" smtClean="0"/>
              <a:t>)</a:t>
            </a:r>
            <a:endParaRPr lang="en-US" dirty="0"/>
          </a:p>
          <a:p>
            <a:pPr fontAlgn="base"/>
            <a:r>
              <a:rPr lang="en-CA" b="1" dirty="0" smtClean="0"/>
              <a:t>How </a:t>
            </a:r>
            <a:r>
              <a:rPr lang="en-CA" b="1" dirty="0"/>
              <a:t>often do you strength train?</a:t>
            </a:r>
            <a:r>
              <a:rPr lang="en-CA" dirty="0"/>
              <a:t/>
            </a:r>
            <a:br>
              <a:rPr lang="en-CA" dirty="0"/>
            </a:br>
            <a:r>
              <a:rPr lang="en-CA" dirty="0"/>
              <a:t>0 to 1 day per week (1 point)</a:t>
            </a:r>
            <a:br>
              <a:rPr lang="en-CA" dirty="0"/>
            </a:br>
            <a:r>
              <a:rPr lang="en-CA" dirty="0"/>
              <a:t>2 to 3 days per week (2 points)</a:t>
            </a:r>
            <a:br>
              <a:rPr lang="en-CA" dirty="0"/>
            </a:br>
            <a:r>
              <a:rPr lang="en-CA" dirty="0"/>
              <a:t>4-plus days per week (3 points</a:t>
            </a:r>
            <a:r>
              <a:rPr lang="en-CA" dirty="0" smtClean="0"/>
              <a:t>)</a:t>
            </a:r>
            <a:endParaRPr lang="en-US" dirty="0"/>
          </a:p>
          <a:p>
            <a:pPr fontAlgn="base"/>
            <a:r>
              <a:rPr lang="en-CA" b="1" dirty="0"/>
              <a:t>How often do you take classes like yoga or </a:t>
            </a:r>
            <a:r>
              <a:rPr lang="en-CA" b="1" dirty="0" err="1"/>
              <a:t>pilates</a:t>
            </a:r>
            <a:r>
              <a:rPr lang="en-CA" b="1" dirty="0"/>
              <a:t> or play sports like hockey or soccer?</a:t>
            </a:r>
            <a:r>
              <a:rPr lang="en-CA" dirty="0"/>
              <a:t/>
            </a:r>
            <a:br>
              <a:rPr lang="en-CA" dirty="0"/>
            </a:br>
            <a:r>
              <a:rPr lang="en-CA" dirty="0"/>
              <a:t>0 to 1 day per week (1 point)</a:t>
            </a:r>
            <a:br>
              <a:rPr lang="en-CA" dirty="0"/>
            </a:br>
            <a:r>
              <a:rPr lang="en-CA" dirty="0"/>
              <a:t>2 to 4 days per week (2 points)</a:t>
            </a:r>
            <a:br>
              <a:rPr lang="en-CA" dirty="0"/>
            </a:br>
            <a:r>
              <a:rPr lang="en-CA" dirty="0"/>
              <a:t>5 to 7 days per week (3 points</a:t>
            </a:r>
            <a:r>
              <a:rPr lang="en-CA" dirty="0" smtClean="0"/>
              <a:t>)</a:t>
            </a:r>
            <a:endParaRPr lang="en-US" dirty="0"/>
          </a:p>
          <a:p>
            <a:pPr fontAlgn="base"/>
            <a:r>
              <a:rPr lang="en-CA" b="1" dirty="0"/>
              <a:t>When you have the choice of taking the stairs or the elevator, which one do you choose?</a:t>
            </a:r>
            <a:r>
              <a:rPr lang="en-CA" dirty="0"/>
              <a:t/>
            </a:r>
            <a:br>
              <a:rPr lang="en-CA" dirty="0"/>
            </a:br>
            <a:r>
              <a:rPr lang="en-CA" dirty="0"/>
              <a:t>Stairs (1 point)</a:t>
            </a:r>
            <a:br>
              <a:rPr lang="en-CA" dirty="0"/>
            </a:br>
            <a:r>
              <a:rPr lang="en-CA" dirty="0"/>
              <a:t>Elevator (0 points</a:t>
            </a:r>
            <a:r>
              <a:rPr lang="en-CA" dirty="0" smtClean="0"/>
              <a:t>)</a:t>
            </a:r>
          </a:p>
          <a:p>
            <a:pPr fontAlgn="base"/>
            <a:r>
              <a:rPr lang="en-CA" sz="2400" b="1" spc="30" dirty="0">
                <a:ea typeface="Times New Roman" panose="02020603050405020304" pitchFamily="18" charset="0"/>
              </a:rPr>
              <a:t>How do you get to school?</a:t>
            </a:r>
            <a:br>
              <a:rPr lang="en-CA" sz="2400" b="1" spc="30" dirty="0">
                <a:ea typeface="Times New Roman" panose="02020603050405020304" pitchFamily="18" charset="0"/>
              </a:rPr>
            </a:br>
            <a:r>
              <a:rPr lang="en-CA" sz="2400" spc="30" dirty="0">
                <a:ea typeface="Times New Roman" panose="02020603050405020304" pitchFamily="18" charset="0"/>
              </a:rPr>
              <a:t>Drive (0 points)</a:t>
            </a:r>
            <a:r>
              <a:rPr lang="en-CA" sz="2400" b="1" spc="30" dirty="0">
                <a:ea typeface="Times New Roman" panose="02020603050405020304" pitchFamily="18" charset="0"/>
              </a:rPr>
              <a:t/>
            </a:r>
            <a:br>
              <a:rPr lang="en-CA" sz="2400" b="1" spc="30" dirty="0">
                <a:ea typeface="Times New Roman" panose="02020603050405020304" pitchFamily="18" charset="0"/>
              </a:rPr>
            </a:br>
            <a:r>
              <a:rPr lang="en-CA" sz="2400" spc="30" dirty="0">
                <a:ea typeface="Times New Roman" panose="02020603050405020304" pitchFamily="18" charset="0"/>
              </a:rPr>
              <a:t>Ride public transportation (1 point)</a:t>
            </a:r>
            <a:r>
              <a:rPr lang="en-CA" sz="2400" b="1" spc="30" dirty="0">
                <a:ea typeface="Times New Roman" panose="02020603050405020304" pitchFamily="18" charset="0"/>
              </a:rPr>
              <a:t/>
            </a:r>
            <a:br>
              <a:rPr lang="en-CA" sz="2400" b="1" spc="30" dirty="0">
                <a:ea typeface="Times New Roman" panose="02020603050405020304" pitchFamily="18" charset="0"/>
              </a:rPr>
            </a:br>
            <a:r>
              <a:rPr lang="en-CA" sz="2400" spc="30" dirty="0">
                <a:ea typeface="Times New Roman" panose="02020603050405020304" pitchFamily="18" charset="0"/>
              </a:rPr>
              <a:t>Walk or bike (2 points)</a:t>
            </a:r>
            <a:endParaRPr lang="en-US" sz="2400" dirty="0">
              <a:ea typeface="Times New Roman" panose="02020603050405020304" pitchFamily="18" charset="0"/>
            </a:endParaRPr>
          </a:p>
          <a:p>
            <a:pPr fontAlgn="base"/>
            <a:endParaRPr lang="en-US" dirty="0"/>
          </a:p>
          <a:p>
            <a:endParaRPr lang="en-US" dirty="0"/>
          </a:p>
        </p:txBody>
      </p:sp>
      <p:sp>
        <p:nvSpPr>
          <p:cNvPr id="4" name="Rectangle 3"/>
          <p:cNvSpPr/>
          <p:nvPr/>
        </p:nvSpPr>
        <p:spPr>
          <a:xfrm>
            <a:off x="5750011" y="1589902"/>
            <a:ext cx="5577015" cy="4339650"/>
          </a:xfrm>
          <a:prstGeom prst="rect">
            <a:avLst/>
          </a:prstGeom>
        </p:spPr>
        <p:txBody>
          <a:bodyPr wrap="square">
            <a:spAutoFit/>
          </a:bodyPr>
          <a:lstStyle/>
          <a:p>
            <a:pPr fontAlgn="base"/>
            <a:r>
              <a:rPr lang="en-CA" sz="1200" b="1" spc="30" dirty="0">
                <a:solidFill>
                  <a:schemeClr val="accent1"/>
                </a:solidFill>
                <a:ea typeface="Times New Roman" panose="02020603050405020304" pitchFamily="18" charset="0"/>
              </a:rPr>
              <a:t>How do you get to school?</a:t>
            </a:r>
            <a:br>
              <a:rPr lang="en-CA" sz="1200" b="1"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Drive (0 points)</a:t>
            </a:r>
            <a:r>
              <a:rPr lang="en-CA" sz="1200" b="1" spc="30" dirty="0">
                <a:solidFill>
                  <a:schemeClr val="accent1"/>
                </a:solidFill>
                <a:ea typeface="Times New Roman" panose="02020603050405020304" pitchFamily="18" charset="0"/>
              </a:rPr>
              <a:t/>
            </a:r>
            <a:br>
              <a:rPr lang="en-CA" sz="1200" b="1"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Ride public transportation (1 point)</a:t>
            </a:r>
            <a:r>
              <a:rPr lang="en-CA" sz="1200" b="1" spc="30" dirty="0">
                <a:solidFill>
                  <a:schemeClr val="accent1"/>
                </a:solidFill>
                <a:ea typeface="Times New Roman" panose="02020603050405020304" pitchFamily="18" charset="0"/>
              </a:rPr>
              <a:t/>
            </a:r>
            <a:br>
              <a:rPr lang="en-CA" sz="1200" b="1"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Walk or bike (2 points)</a:t>
            </a:r>
            <a:endParaRPr lang="en-US" sz="1200" dirty="0">
              <a:solidFill>
                <a:schemeClr val="accent1"/>
              </a:solidFill>
              <a:ea typeface="Times New Roman" panose="02020603050405020304" pitchFamily="18" charset="0"/>
            </a:endParaRPr>
          </a:p>
          <a:p>
            <a:pPr fontAlgn="base"/>
            <a:r>
              <a:rPr lang="en-CA" sz="1200" spc="30" dirty="0">
                <a:solidFill>
                  <a:schemeClr val="accent1"/>
                </a:solidFill>
                <a:ea typeface="Times New Roman" panose="02020603050405020304" pitchFamily="18" charset="0"/>
              </a:rPr>
              <a:t> </a:t>
            </a:r>
            <a:endParaRPr lang="en-US" sz="1200" dirty="0">
              <a:solidFill>
                <a:schemeClr val="accent1"/>
              </a:solidFill>
              <a:ea typeface="Times New Roman" panose="02020603050405020304" pitchFamily="18" charset="0"/>
            </a:endParaRPr>
          </a:p>
          <a:p>
            <a:pPr fontAlgn="base"/>
            <a:r>
              <a:rPr lang="en-CA" sz="1200" b="1" spc="30" dirty="0">
                <a:solidFill>
                  <a:schemeClr val="accent1"/>
                </a:solidFill>
                <a:ea typeface="Times New Roman" panose="02020603050405020304" pitchFamily="18" charset="0"/>
              </a:rPr>
              <a:t>How many hours do you spend at the computer or watching TV each day?</a:t>
            </a:r>
            <a:r>
              <a:rPr lang="en-CA" sz="1200" spc="30" dirty="0">
                <a:solidFill>
                  <a:schemeClr val="accent1"/>
                </a:solidFill>
                <a:ea typeface="Times New Roman" panose="02020603050405020304" pitchFamily="18" charset="0"/>
              </a:rPr>
              <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3 or more hours (0 points)</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1 to 2 hours (1 point)</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Less than 1 hour (2 points)</a:t>
            </a:r>
            <a:endParaRPr lang="en-US" sz="1200" dirty="0">
              <a:solidFill>
                <a:schemeClr val="accent1"/>
              </a:solidFill>
              <a:ea typeface="Times New Roman" panose="02020603050405020304" pitchFamily="18" charset="0"/>
            </a:endParaRPr>
          </a:p>
          <a:p>
            <a:pPr fontAlgn="base"/>
            <a:r>
              <a:rPr lang="en-CA" sz="1200" spc="30" dirty="0">
                <a:solidFill>
                  <a:schemeClr val="accent1"/>
                </a:solidFill>
                <a:ea typeface="Times New Roman" panose="02020603050405020304" pitchFamily="18" charset="0"/>
              </a:rPr>
              <a:t> </a:t>
            </a:r>
            <a:endParaRPr lang="en-US" sz="1200" dirty="0">
              <a:solidFill>
                <a:schemeClr val="accent1"/>
              </a:solidFill>
              <a:ea typeface="Times New Roman" panose="02020603050405020304" pitchFamily="18" charset="0"/>
            </a:endParaRPr>
          </a:p>
          <a:p>
            <a:pPr fontAlgn="base"/>
            <a:r>
              <a:rPr lang="en-CA" sz="1200" b="1" spc="30" dirty="0">
                <a:solidFill>
                  <a:schemeClr val="accent1"/>
                </a:solidFill>
                <a:ea typeface="Times New Roman" panose="02020603050405020304" pitchFamily="18" charset="0"/>
              </a:rPr>
              <a:t>How much time do you spend each day on household chores that make you sweat?</a:t>
            </a:r>
            <a:r>
              <a:rPr lang="en-CA" sz="1200" spc="30" dirty="0">
                <a:solidFill>
                  <a:schemeClr val="accent1"/>
                </a:solidFill>
                <a:ea typeface="Times New Roman" panose="02020603050405020304" pitchFamily="18" charset="0"/>
              </a:rPr>
              <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None (0 points)</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Less than an hour (1 point)</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1 to 2 hours (2 points)</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2 or more hours (3 points)</a:t>
            </a:r>
            <a:endParaRPr lang="en-US" sz="1200" dirty="0">
              <a:solidFill>
                <a:schemeClr val="accent1"/>
              </a:solidFill>
              <a:ea typeface="Times New Roman" panose="02020603050405020304" pitchFamily="18" charset="0"/>
            </a:endParaRPr>
          </a:p>
          <a:p>
            <a:pPr fontAlgn="base"/>
            <a:r>
              <a:rPr lang="en-CA" sz="1200" spc="30" dirty="0">
                <a:solidFill>
                  <a:schemeClr val="accent1"/>
                </a:solidFill>
                <a:ea typeface="Times New Roman" panose="02020603050405020304" pitchFamily="18" charset="0"/>
              </a:rPr>
              <a:t> </a:t>
            </a:r>
            <a:endParaRPr lang="en-US" sz="1200" dirty="0">
              <a:solidFill>
                <a:schemeClr val="accent1"/>
              </a:solidFill>
              <a:ea typeface="Times New Roman" panose="02020603050405020304" pitchFamily="18" charset="0"/>
            </a:endParaRPr>
          </a:p>
          <a:p>
            <a:pPr fontAlgn="base"/>
            <a:r>
              <a:rPr lang="en-CA" sz="1200" b="1" spc="30" dirty="0">
                <a:solidFill>
                  <a:schemeClr val="accent1"/>
                </a:solidFill>
                <a:ea typeface="Times New Roman" panose="02020603050405020304" pitchFamily="18" charset="0"/>
              </a:rPr>
              <a:t>Do you help take care of young children or do other activities that make you active every day? </a:t>
            </a:r>
            <a:r>
              <a:rPr lang="en-CA" sz="1200" spc="30" dirty="0">
                <a:solidFill>
                  <a:schemeClr val="accent1"/>
                </a:solidFill>
                <a:ea typeface="Times New Roman" panose="02020603050405020304" pitchFamily="18" charset="0"/>
              </a:rPr>
              <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No (0 points)</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Yes, up to 1 hour a day (1 point)</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Yes, 1 to 2 hours (2 points)</a:t>
            </a:r>
            <a:br>
              <a:rPr lang="en-CA" sz="1200" spc="30" dirty="0">
                <a:solidFill>
                  <a:schemeClr val="accent1"/>
                </a:solidFill>
                <a:ea typeface="Times New Roman" panose="02020603050405020304" pitchFamily="18" charset="0"/>
              </a:rPr>
            </a:br>
            <a:r>
              <a:rPr lang="en-CA" sz="1200" spc="30" dirty="0">
                <a:solidFill>
                  <a:schemeClr val="accent1"/>
                </a:solidFill>
                <a:ea typeface="Times New Roman" panose="02020603050405020304" pitchFamily="18" charset="0"/>
              </a:rPr>
              <a:t>Yes, 2 or more hours (3 points)</a:t>
            </a:r>
            <a:endParaRPr lang="en-US" sz="1200" dirty="0">
              <a:solidFill>
                <a:schemeClr val="accent1"/>
              </a:solidFill>
              <a:effectLst/>
              <a:ea typeface="Times New Roman" panose="02020603050405020304" pitchFamily="18" charset="0"/>
            </a:endParaRPr>
          </a:p>
        </p:txBody>
      </p:sp>
    </p:spTree>
    <p:extLst>
      <p:ext uri="{BB962C8B-B14F-4D97-AF65-F5344CB8AC3E}">
        <p14:creationId xmlns:p14="http://schemas.microsoft.com/office/powerpoint/2010/main" val="1211508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86000" y="685800"/>
            <a:ext cx="7772400" cy="1143000"/>
          </a:xfrm>
          <a:noFill/>
        </p:spPr>
        <p:txBody>
          <a:bodyPr/>
          <a:lstStyle/>
          <a:p>
            <a:pPr eaLnBrk="1" hangingPunct="1"/>
            <a:r>
              <a:rPr lang="en-US" altLang="en-US" sz="4000" b="1"/>
              <a:t>Steps to Fitness</a:t>
            </a:r>
          </a:p>
        </p:txBody>
      </p:sp>
      <p:sp>
        <p:nvSpPr>
          <p:cNvPr id="39939" name="Rectangle 3"/>
          <p:cNvSpPr>
            <a:spLocks noGrp="1" noChangeArrowheads="1"/>
          </p:cNvSpPr>
          <p:nvPr>
            <p:ph idx="1"/>
          </p:nvPr>
        </p:nvSpPr>
        <p:spPr>
          <a:xfrm>
            <a:off x="3733800" y="1828801"/>
            <a:ext cx="6324600" cy="3673475"/>
          </a:xfrm>
          <a:noFill/>
        </p:spPr>
        <p:txBody>
          <a:bodyPr/>
          <a:lstStyle/>
          <a:p>
            <a:pPr eaLnBrk="1" hangingPunct="1"/>
            <a:r>
              <a:rPr lang="en-US" altLang="en-US" smtClean="0"/>
              <a:t>Write Your Personal Fitness Goal</a:t>
            </a:r>
          </a:p>
          <a:p>
            <a:pPr eaLnBrk="1" hangingPunct="1"/>
            <a:r>
              <a:rPr lang="en-US" altLang="en-US" smtClean="0"/>
              <a:t>Pre-participation Checklist</a:t>
            </a:r>
          </a:p>
          <a:p>
            <a:pPr eaLnBrk="1" hangingPunct="1"/>
            <a:r>
              <a:rPr lang="en-US" altLang="en-US" smtClean="0"/>
              <a:t>Start Moving!</a:t>
            </a:r>
          </a:p>
        </p:txBody>
      </p:sp>
      <p:pic>
        <p:nvPicPr>
          <p:cNvPr id="39940" name="Picture 4" descr="j04284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267200"/>
            <a:ext cx="2071688" cy="165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0861881"/>
      </p:ext>
    </p:extLst>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09800" y="457200"/>
            <a:ext cx="7772400" cy="1143000"/>
          </a:xfrm>
          <a:noFill/>
        </p:spPr>
        <p:txBody>
          <a:bodyPr/>
          <a:lstStyle/>
          <a:p>
            <a:pPr eaLnBrk="1" hangingPunct="1"/>
            <a:r>
              <a:rPr lang="en-US" altLang="en-US" sz="4000" b="1"/>
              <a:t>Write Your Personal Fitness Goal</a:t>
            </a:r>
          </a:p>
        </p:txBody>
      </p:sp>
      <p:sp>
        <p:nvSpPr>
          <p:cNvPr id="40963" name="Rectangle 3"/>
          <p:cNvSpPr>
            <a:spLocks noChangeArrowheads="1"/>
          </p:cNvSpPr>
          <p:nvPr/>
        </p:nvSpPr>
        <p:spPr bwMode="auto">
          <a:xfrm>
            <a:off x="1676400" y="1828800"/>
            <a:ext cx="8839200" cy="3810000"/>
          </a:xfrm>
          <a:prstGeom prst="rect">
            <a:avLst/>
          </a:prstGeom>
          <a:solidFill>
            <a:srgbClr val="FF9933"/>
          </a:solidFill>
          <a:ln w="38100" cmpd="dbl">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endParaRPr lang="en-CA" altLang="en-US"/>
          </a:p>
        </p:txBody>
      </p:sp>
      <p:sp>
        <p:nvSpPr>
          <p:cNvPr id="40964" name="Text Box 4"/>
          <p:cNvSpPr txBox="1">
            <a:spLocks noChangeArrowheads="1"/>
          </p:cNvSpPr>
          <p:nvPr/>
        </p:nvSpPr>
        <p:spPr bwMode="auto">
          <a:xfrm>
            <a:off x="2743200" y="2438400"/>
            <a:ext cx="7010400" cy="172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algn="l" eaLnBrk="1" hangingPunct="1">
              <a:spcBef>
                <a:spcPct val="50000"/>
              </a:spcBef>
            </a:pPr>
            <a:r>
              <a:rPr lang="en-US" altLang="en-US" sz="2400">
                <a:solidFill>
                  <a:schemeClr val="tx1"/>
                </a:solidFill>
              </a:rPr>
              <a:t>My goal is to ______________________ for at least </a:t>
            </a:r>
          </a:p>
          <a:p>
            <a:pPr algn="l" eaLnBrk="1" hangingPunct="1">
              <a:lnSpc>
                <a:spcPct val="25000"/>
              </a:lnSpc>
              <a:spcBef>
                <a:spcPct val="50000"/>
              </a:spcBef>
            </a:pPr>
            <a:r>
              <a:rPr lang="en-US" altLang="en-US" sz="2400">
                <a:solidFill>
                  <a:schemeClr val="tx1"/>
                </a:solidFill>
              </a:rPr>
              <a:t>		</a:t>
            </a:r>
            <a:r>
              <a:rPr lang="en-US" altLang="en-US" sz="1800">
                <a:solidFill>
                  <a:schemeClr val="tx1"/>
                </a:solidFill>
              </a:rPr>
              <a:t>(Write one favorite activity here)</a:t>
            </a:r>
          </a:p>
          <a:p>
            <a:pPr algn="l" eaLnBrk="1" hangingPunct="1">
              <a:lnSpc>
                <a:spcPct val="25000"/>
              </a:lnSpc>
              <a:spcBef>
                <a:spcPct val="50000"/>
              </a:spcBef>
            </a:pPr>
            <a:endParaRPr lang="en-US" altLang="en-US" sz="1800">
              <a:solidFill>
                <a:schemeClr val="tx1"/>
              </a:solidFill>
            </a:endParaRPr>
          </a:p>
          <a:p>
            <a:pPr algn="l" eaLnBrk="1" hangingPunct="1">
              <a:spcBef>
                <a:spcPct val="50000"/>
              </a:spcBef>
            </a:pPr>
            <a:r>
              <a:rPr lang="en-US" altLang="en-US" sz="2400">
                <a:solidFill>
                  <a:schemeClr val="tx1"/>
                </a:solidFill>
              </a:rPr>
              <a:t>__________ minutes ____________ times each week.</a:t>
            </a:r>
          </a:p>
          <a:p>
            <a:pPr algn="l" eaLnBrk="1" hangingPunct="1">
              <a:lnSpc>
                <a:spcPct val="35000"/>
              </a:lnSpc>
              <a:spcBef>
                <a:spcPct val="50000"/>
              </a:spcBef>
            </a:pPr>
            <a:r>
              <a:rPr lang="en-US" altLang="en-US" sz="1800">
                <a:solidFill>
                  <a:schemeClr val="tx1"/>
                </a:solidFill>
              </a:rPr>
              <a:t>(minutes / day)	                (Number of times)</a:t>
            </a:r>
          </a:p>
        </p:txBody>
      </p:sp>
    </p:spTree>
    <p:extLst>
      <p:ext uri="{BB962C8B-B14F-4D97-AF65-F5344CB8AC3E}">
        <p14:creationId xmlns:p14="http://schemas.microsoft.com/office/powerpoint/2010/main" val="2525194274"/>
      </p:ext>
    </p:extLst>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09800" y="381000"/>
            <a:ext cx="7772400" cy="762000"/>
          </a:xfrm>
          <a:noFill/>
        </p:spPr>
        <p:txBody>
          <a:bodyPr/>
          <a:lstStyle/>
          <a:p>
            <a:pPr eaLnBrk="1" hangingPunct="1"/>
            <a:r>
              <a:rPr lang="en-US" altLang="en-US" sz="4000" b="1"/>
              <a:t>Pre-participation Checklist</a:t>
            </a:r>
          </a:p>
        </p:txBody>
      </p:sp>
      <p:sp>
        <p:nvSpPr>
          <p:cNvPr id="41987" name="Rectangle 3"/>
          <p:cNvSpPr>
            <a:spLocks noGrp="1" noChangeArrowheads="1"/>
          </p:cNvSpPr>
          <p:nvPr>
            <p:ph idx="1"/>
          </p:nvPr>
        </p:nvSpPr>
        <p:spPr>
          <a:xfrm>
            <a:off x="1828800" y="1295400"/>
            <a:ext cx="8382000" cy="5105400"/>
          </a:xfrm>
          <a:noFill/>
        </p:spPr>
        <p:txBody>
          <a:bodyPr>
            <a:normAutofit lnSpcReduction="10000"/>
          </a:bodyPr>
          <a:lstStyle/>
          <a:p>
            <a:pPr marL="609600" indent="-609600">
              <a:buNone/>
            </a:pPr>
            <a:r>
              <a:rPr lang="en-US" altLang="en-US" sz="1600"/>
              <a:t>							                	            YES      NO</a:t>
            </a:r>
          </a:p>
          <a:p>
            <a:pPr marL="609600" indent="-609600">
              <a:buFontTx/>
              <a:buAutoNum type="arabicPeriod"/>
            </a:pPr>
            <a:r>
              <a:rPr lang="en-US" altLang="en-US" sz="1600"/>
              <a:t>Has a doctor ever said you have heart trouble? 		                               ___      ___</a:t>
            </a:r>
          </a:p>
          <a:p>
            <a:pPr marL="609600" indent="-609600">
              <a:buFontTx/>
              <a:buAutoNum type="arabicPeriod"/>
            </a:pPr>
            <a:r>
              <a:rPr lang="en-US" altLang="en-US" sz="1600"/>
              <a:t>Do you suffer frequently from chest pains?		                               ___      ___</a:t>
            </a:r>
          </a:p>
          <a:p>
            <a:pPr marL="609600" indent="-609600">
              <a:buFontTx/>
              <a:buAutoNum type="arabicPeriod"/>
            </a:pPr>
            <a:r>
              <a:rPr lang="en-US" altLang="en-US" sz="1600"/>
              <a:t>Do you often feel faint or have spells of severe dizziness?	                               ___      ___</a:t>
            </a:r>
          </a:p>
          <a:p>
            <a:pPr marL="609600" indent="-609600">
              <a:buFontTx/>
              <a:buAutoNum type="arabicPeriod"/>
            </a:pPr>
            <a:r>
              <a:rPr lang="en-US" altLang="en-US" sz="1600"/>
              <a:t>Has a doctor ever said your blood pressure was too high?	                               ___      ___</a:t>
            </a:r>
          </a:p>
          <a:p>
            <a:pPr marL="609600" indent="-609600">
              <a:buFontTx/>
              <a:buAutoNum type="arabicPeriod"/>
            </a:pPr>
            <a:r>
              <a:rPr lang="en-US" altLang="en-US" sz="1600"/>
              <a:t>Has a doctor ever told you that you have a bone or joint problem, 	                 	           such as arthritis, that has been or could be aggravated by exercise?                     ___      ___</a:t>
            </a:r>
          </a:p>
          <a:p>
            <a:pPr marL="609600" indent="-609600">
              <a:buFontTx/>
              <a:buAutoNum type="arabicPeriod"/>
            </a:pPr>
            <a:r>
              <a:rPr lang="en-US" altLang="en-US" sz="1600"/>
              <a:t>Are you over age 65 and not accustomed to any exercise?                                   ___      ___</a:t>
            </a:r>
          </a:p>
          <a:p>
            <a:pPr marL="609600" indent="-609600">
              <a:buFontTx/>
              <a:buAutoNum type="arabicPeriod"/>
            </a:pPr>
            <a:r>
              <a:rPr lang="en-US" altLang="en-US" sz="1600"/>
              <a:t>Are you taking any prescription medications, such as those for                                          heart problems or high blood pressure?                                                                 ___      ___</a:t>
            </a:r>
          </a:p>
          <a:p>
            <a:pPr marL="609600" indent="-609600">
              <a:buFontTx/>
              <a:buAutoNum type="arabicPeriod"/>
            </a:pPr>
            <a:r>
              <a:rPr lang="en-US" altLang="en-US" sz="1600"/>
              <a:t>Is there a good physical reason not mentioned here that you     	                            should not follow an activity program?                                                                 ___      ___</a:t>
            </a:r>
          </a:p>
          <a:p>
            <a:pPr marL="609600" indent="-609600">
              <a:buFontTx/>
              <a:buAutoNum type="arabicPeriod"/>
            </a:pPr>
            <a:endParaRPr lang="en-US" altLang="en-US" sz="1600"/>
          </a:p>
          <a:p>
            <a:pPr marL="609600" indent="-609600">
              <a:buNone/>
            </a:pPr>
            <a:r>
              <a:rPr lang="en-US" altLang="en-US" sz="1600"/>
              <a:t>	</a:t>
            </a:r>
            <a:r>
              <a:rPr lang="en-US" altLang="en-US" sz="1600" b="1"/>
              <a:t>**If you answer “yes” to any question, we advise you to consult with your physician before beginning an exercise program.**</a:t>
            </a:r>
            <a:r>
              <a:rPr lang="en-US" altLang="en-US" sz="1800"/>
              <a:t>		                                                                     			</a:t>
            </a:r>
          </a:p>
        </p:txBody>
      </p:sp>
    </p:spTree>
    <p:extLst>
      <p:ext uri="{BB962C8B-B14F-4D97-AF65-F5344CB8AC3E}">
        <p14:creationId xmlns:p14="http://schemas.microsoft.com/office/powerpoint/2010/main" val="2607150178"/>
      </p:ext>
    </p:extLst>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514600" y="990600"/>
            <a:ext cx="7772400" cy="685800"/>
          </a:xfrm>
        </p:spPr>
        <p:txBody>
          <a:bodyPr>
            <a:normAutofit fontScale="90000"/>
          </a:bodyPr>
          <a:lstStyle/>
          <a:p>
            <a:pPr eaLnBrk="1" hangingPunct="1"/>
            <a:r>
              <a:rPr lang="en-US" altLang="en-US" smtClean="0"/>
              <a:t>Ok, Now What?</a:t>
            </a:r>
          </a:p>
        </p:txBody>
      </p:sp>
      <p:sp>
        <p:nvSpPr>
          <p:cNvPr id="254979" name="Rectangle 3"/>
          <p:cNvSpPr>
            <a:spLocks noGrp="1" noChangeArrowheads="1"/>
          </p:cNvSpPr>
          <p:nvPr>
            <p:ph idx="1"/>
          </p:nvPr>
        </p:nvSpPr>
        <p:spPr>
          <a:xfrm>
            <a:off x="2514600" y="1828800"/>
            <a:ext cx="7772400" cy="4114800"/>
          </a:xfrm>
        </p:spPr>
        <p:txBody>
          <a:bodyPr/>
          <a:lstStyle/>
          <a:p>
            <a:pPr marL="609600" indent="-609600">
              <a:buFont typeface="Wingdings" panose="05000000000000000000" pitchFamily="2" charset="2"/>
              <a:buChar char="µ"/>
            </a:pPr>
            <a:r>
              <a:rPr lang="en-US" altLang="en-US" smtClean="0"/>
              <a:t>Create an Action Plan:</a:t>
            </a:r>
          </a:p>
          <a:p>
            <a:pPr marL="1104900" lvl="1" indent="-647700">
              <a:buClr>
                <a:schemeClr val="tx2"/>
              </a:buClr>
              <a:buFont typeface="Wingdings" panose="05000000000000000000" pitchFamily="2" charset="2"/>
              <a:buAutoNum type="arabicPeriod"/>
            </a:pPr>
            <a:r>
              <a:rPr lang="en-US" altLang="en-US" smtClean="0"/>
              <a:t>Decide what you want (your goal)</a:t>
            </a:r>
          </a:p>
          <a:p>
            <a:pPr marL="1104900" lvl="1" indent="-647700">
              <a:buClr>
                <a:schemeClr val="tx2"/>
              </a:buClr>
              <a:buFont typeface="Wingdings" panose="05000000000000000000" pitchFamily="2" charset="2"/>
              <a:buAutoNum type="arabicPeriod"/>
            </a:pPr>
            <a:r>
              <a:rPr lang="en-US" altLang="en-US" smtClean="0"/>
              <a:t>Visualize achieving this goal</a:t>
            </a:r>
          </a:p>
          <a:p>
            <a:pPr marL="1104900" lvl="1" indent="-647700">
              <a:buClr>
                <a:schemeClr val="tx2"/>
              </a:buClr>
              <a:buFont typeface="Wingdings" panose="05000000000000000000" pitchFamily="2" charset="2"/>
              <a:buAutoNum type="arabicPeriod"/>
            </a:pPr>
            <a:r>
              <a:rPr lang="en-US" altLang="en-US" smtClean="0"/>
              <a:t>Write it down</a:t>
            </a:r>
          </a:p>
          <a:p>
            <a:pPr marL="1104900" lvl="1" indent="-647700">
              <a:buClr>
                <a:schemeClr val="tx2"/>
              </a:buClr>
              <a:buFont typeface="Wingdings" panose="05000000000000000000" pitchFamily="2" charset="2"/>
              <a:buAutoNum type="arabicPeriod"/>
            </a:pPr>
            <a:r>
              <a:rPr lang="en-US" altLang="en-US" smtClean="0"/>
              <a:t>Include details </a:t>
            </a:r>
          </a:p>
          <a:p>
            <a:pPr marL="1104900" lvl="1" indent="-647700">
              <a:buClr>
                <a:schemeClr val="tx2"/>
              </a:buClr>
              <a:buFont typeface="Wingdings" panose="05000000000000000000" pitchFamily="2" charset="2"/>
              <a:buAutoNum type="arabicPeriod"/>
            </a:pPr>
            <a:r>
              <a:rPr lang="en-US" altLang="en-US" smtClean="0"/>
              <a:t>Reread it often</a:t>
            </a:r>
          </a:p>
          <a:p>
            <a:pPr marL="1104900" lvl="1" indent="-647700">
              <a:buClr>
                <a:schemeClr val="tx2"/>
              </a:buClr>
              <a:buFont typeface="Wingdings" panose="05000000000000000000" pitchFamily="2" charset="2"/>
              <a:buAutoNum type="arabicPeriod"/>
            </a:pPr>
            <a:r>
              <a:rPr lang="en-US" altLang="en-US" smtClean="0"/>
              <a:t>Reward yourself</a:t>
            </a:r>
          </a:p>
          <a:p>
            <a:pPr marL="2209800" lvl="4" indent="-381000"/>
            <a:endParaRPr lang="en-US" altLang="en-US" smtClean="0"/>
          </a:p>
        </p:txBody>
      </p:sp>
      <p:sp>
        <p:nvSpPr>
          <p:cNvPr id="44036" name="Rectangle 4"/>
          <p:cNvSpPr>
            <a:spLocks noChangeArrowheads="1"/>
          </p:cNvSpPr>
          <p:nvPr/>
        </p:nvSpPr>
        <p:spPr bwMode="auto">
          <a:xfrm>
            <a:off x="3352800" y="5715000"/>
            <a:ext cx="6781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8" tIns="45719" rIns="91438" bIns="45719"/>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Clr>
                <a:schemeClr val="folHlink"/>
              </a:buClr>
              <a:buFont typeface="Wingdings" panose="05000000000000000000" pitchFamily="2" charset="2"/>
              <a:buNone/>
            </a:pPr>
            <a:endParaRPr lang="en-US" altLang="en-US" sz="2400">
              <a:solidFill>
                <a:schemeClr val="tx2"/>
              </a:solidFill>
              <a:latin typeface="Arial Narrow" panose="020B0606020202030204" pitchFamily="34" charset="0"/>
            </a:endParaRPr>
          </a:p>
        </p:txBody>
      </p:sp>
      <p:pic>
        <p:nvPicPr>
          <p:cNvPr id="44037" name="Picture 5" descr="j0076136"/>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10401" y="3810000"/>
            <a:ext cx="115411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Rectangle 6"/>
          <p:cNvSpPr>
            <a:spLocks noChangeArrowheads="1"/>
          </p:cNvSpPr>
          <p:nvPr/>
        </p:nvSpPr>
        <p:spPr bwMode="auto">
          <a:xfrm>
            <a:off x="2438400" y="5699126"/>
            <a:ext cx="76962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spcBef>
                <a:spcPct val="50000"/>
              </a:spcBef>
            </a:pPr>
            <a:r>
              <a:rPr lang="en-US" altLang="en-US" sz="2000" b="1" i="1"/>
              <a:t>“There is no easy way out.  If there were, I would have bought it.  And believe me, it would be one of my favorite things.” </a:t>
            </a:r>
            <a:r>
              <a:rPr lang="en-US" altLang="en-US" sz="2000" i="1"/>
              <a:t>Oprah Winfrey</a:t>
            </a:r>
          </a:p>
          <a:p>
            <a:pPr eaLnBrk="1" hangingPunct="1">
              <a:spcBef>
                <a:spcPct val="50000"/>
              </a:spcBef>
            </a:pPr>
            <a:endParaRPr lang="en-US" altLang="en-US" sz="2000" i="1"/>
          </a:p>
        </p:txBody>
      </p:sp>
    </p:spTree>
    <p:extLst>
      <p:ext uri="{BB962C8B-B14F-4D97-AF65-F5344CB8AC3E}">
        <p14:creationId xmlns:p14="http://schemas.microsoft.com/office/powerpoint/2010/main" val="806498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Effect transition="in" filter="barn(inHorizontal)">
                                      <p:cBhvr>
                                        <p:cTn id="7" dur="500"/>
                                        <p:tgtEl>
                                          <p:spTgt spid="254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54979">
                                            <p:txEl>
                                              <p:pRg st="1" end="1"/>
                                            </p:txEl>
                                          </p:spTgt>
                                        </p:tgtEl>
                                        <p:attrNameLst>
                                          <p:attrName>style.visibility</p:attrName>
                                        </p:attrNameLst>
                                      </p:cBhvr>
                                      <p:to>
                                        <p:strVal val="visible"/>
                                      </p:to>
                                    </p:set>
                                    <p:animEffect transition="in" filter="barn(inHorizontal)">
                                      <p:cBhvr>
                                        <p:cTn id="12" dur="500"/>
                                        <p:tgtEl>
                                          <p:spTgt spid="2549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54979">
                                            <p:txEl>
                                              <p:pRg st="2" end="2"/>
                                            </p:txEl>
                                          </p:spTgt>
                                        </p:tgtEl>
                                        <p:attrNameLst>
                                          <p:attrName>style.visibility</p:attrName>
                                        </p:attrNameLst>
                                      </p:cBhvr>
                                      <p:to>
                                        <p:strVal val="visible"/>
                                      </p:to>
                                    </p:set>
                                    <p:animEffect transition="in" filter="barn(inHorizontal)">
                                      <p:cBhvr>
                                        <p:cTn id="17" dur="500"/>
                                        <p:tgtEl>
                                          <p:spTgt spid="2549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54979">
                                            <p:txEl>
                                              <p:pRg st="3" end="3"/>
                                            </p:txEl>
                                          </p:spTgt>
                                        </p:tgtEl>
                                        <p:attrNameLst>
                                          <p:attrName>style.visibility</p:attrName>
                                        </p:attrNameLst>
                                      </p:cBhvr>
                                      <p:to>
                                        <p:strVal val="visible"/>
                                      </p:to>
                                    </p:set>
                                    <p:animEffect transition="in" filter="barn(inHorizontal)">
                                      <p:cBhvr>
                                        <p:cTn id="22" dur="500"/>
                                        <p:tgtEl>
                                          <p:spTgt spid="2549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54979">
                                            <p:txEl>
                                              <p:pRg st="4" end="4"/>
                                            </p:txEl>
                                          </p:spTgt>
                                        </p:tgtEl>
                                        <p:attrNameLst>
                                          <p:attrName>style.visibility</p:attrName>
                                        </p:attrNameLst>
                                      </p:cBhvr>
                                      <p:to>
                                        <p:strVal val="visible"/>
                                      </p:to>
                                    </p:set>
                                    <p:animEffect transition="in" filter="barn(inHorizontal)">
                                      <p:cBhvr>
                                        <p:cTn id="27" dur="500"/>
                                        <p:tgtEl>
                                          <p:spTgt spid="2549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254979">
                                            <p:txEl>
                                              <p:pRg st="5" end="5"/>
                                            </p:txEl>
                                          </p:spTgt>
                                        </p:tgtEl>
                                        <p:attrNameLst>
                                          <p:attrName>style.visibility</p:attrName>
                                        </p:attrNameLst>
                                      </p:cBhvr>
                                      <p:to>
                                        <p:strVal val="visible"/>
                                      </p:to>
                                    </p:set>
                                    <p:animEffect transition="in" filter="barn(inHorizontal)">
                                      <p:cBhvr>
                                        <p:cTn id="32" dur="500"/>
                                        <p:tgtEl>
                                          <p:spTgt spid="2549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254979">
                                            <p:txEl>
                                              <p:pRg st="6" end="6"/>
                                            </p:txEl>
                                          </p:spTgt>
                                        </p:tgtEl>
                                        <p:attrNameLst>
                                          <p:attrName>style.visibility</p:attrName>
                                        </p:attrNameLst>
                                      </p:cBhvr>
                                      <p:to>
                                        <p:strVal val="visible"/>
                                      </p:to>
                                    </p:set>
                                    <p:animEffect transition="in" filter="barn(inHorizontal)">
                                      <p:cBhvr>
                                        <p:cTn id="37" dur="500"/>
                                        <p:tgtEl>
                                          <p:spTgt spid="2549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743200" y="609600"/>
            <a:ext cx="7772400" cy="1143000"/>
          </a:xfrm>
          <a:noFill/>
        </p:spPr>
        <p:txBody>
          <a:bodyPr/>
          <a:lstStyle/>
          <a:p>
            <a:pPr eaLnBrk="1" hangingPunct="1"/>
            <a:r>
              <a:rPr lang="en-US" altLang="en-US" sz="4000" b="1"/>
              <a:t>Final Tips For Being More Active</a:t>
            </a:r>
          </a:p>
        </p:txBody>
      </p:sp>
      <p:sp>
        <p:nvSpPr>
          <p:cNvPr id="46083" name="Text Box 3"/>
          <p:cNvSpPr txBox="1">
            <a:spLocks noChangeArrowheads="1"/>
          </p:cNvSpPr>
          <p:nvPr/>
        </p:nvSpPr>
        <p:spPr bwMode="auto">
          <a:xfrm>
            <a:off x="2667000" y="1676401"/>
            <a:ext cx="70104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algn="l" eaLnBrk="1" hangingPunct="1">
              <a:spcBef>
                <a:spcPct val="50000"/>
              </a:spcBef>
              <a:buFontTx/>
              <a:buChar char="•"/>
            </a:pPr>
            <a:r>
              <a:rPr lang="en-US" altLang="en-US" sz="2000">
                <a:solidFill>
                  <a:srgbClr val="000000"/>
                </a:solidFill>
                <a:cs typeface="Arial" panose="020B0604020202020204" pitchFamily="34" charset="0"/>
              </a:rPr>
              <a:t> </a:t>
            </a:r>
            <a:r>
              <a:rPr lang="en-US" altLang="en-US" sz="2400">
                <a:solidFill>
                  <a:srgbClr val="000000"/>
                </a:solidFill>
                <a:cs typeface="Arial" panose="020B0604020202020204" pitchFamily="34" charset="0"/>
              </a:rPr>
              <a:t>Park the car farther away from your destination. </a:t>
            </a:r>
          </a:p>
          <a:p>
            <a:pPr algn="l" eaLnBrk="1" hangingPunct="1">
              <a:spcBef>
                <a:spcPct val="50000"/>
              </a:spcBef>
              <a:buFontTx/>
              <a:buChar char="•"/>
            </a:pPr>
            <a:r>
              <a:rPr lang="en-US" altLang="en-US" sz="2400">
                <a:solidFill>
                  <a:srgbClr val="000000"/>
                </a:solidFill>
                <a:cs typeface="Arial" panose="020B0604020202020204" pitchFamily="34" charset="0"/>
              </a:rPr>
              <a:t> Take the stairs instead of the elevator. </a:t>
            </a:r>
          </a:p>
          <a:p>
            <a:pPr algn="l" eaLnBrk="1" hangingPunct="1">
              <a:spcBef>
                <a:spcPct val="50000"/>
              </a:spcBef>
              <a:buFontTx/>
              <a:buChar char="•"/>
            </a:pPr>
            <a:r>
              <a:rPr lang="en-US" altLang="en-US" sz="2400">
                <a:solidFill>
                  <a:srgbClr val="000000"/>
                </a:solidFill>
                <a:cs typeface="Arial" panose="020B0604020202020204" pitchFamily="34" charset="0"/>
              </a:rPr>
              <a:t> Play with children or pets. Everybody wins. </a:t>
            </a:r>
          </a:p>
          <a:p>
            <a:pPr algn="l" eaLnBrk="1" hangingPunct="1">
              <a:spcBef>
                <a:spcPct val="50000"/>
              </a:spcBef>
              <a:buFontTx/>
              <a:buChar char="•"/>
            </a:pPr>
            <a:r>
              <a:rPr lang="en-US" altLang="en-US" sz="2400">
                <a:solidFill>
                  <a:srgbClr val="000000"/>
                </a:solidFill>
                <a:cs typeface="Arial" panose="020B0604020202020204" pitchFamily="34" charset="0"/>
              </a:rPr>
              <a:t> Take fitness breaks</a:t>
            </a:r>
          </a:p>
          <a:p>
            <a:pPr algn="l" eaLnBrk="1" hangingPunct="1">
              <a:spcBef>
                <a:spcPct val="50000"/>
              </a:spcBef>
              <a:buFontTx/>
              <a:buChar char="•"/>
            </a:pPr>
            <a:r>
              <a:rPr lang="en-US" altLang="en-US" sz="2400">
                <a:solidFill>
                  <a:srgbClr val="000000"/>
                </a:solidFill>
                <a:cs typeface="Arial" panose="020B0604020202020204" pitchFamily="34" charset="0"/>
              </a:rPr>
              <a:t> Perform gardening or home repair activities. </a:t>
            </a:r>
          </a:p>
          <a:p>
            <a:pPr algn="l" eaLnBrk="1" hangingPunct="1">
              <a:spcBef>
                <a:spcPct val="50000"/>
              </a:spcBef>
              <a:buFontTx/>
              <a:buChar char="•"/>
            </a:pPr>
            <a:r>
              <a:rPr lang="en-US" altLang="en-US" sz="2400">
                <a:solidFill>
                  <a:srgbClr val="000000"/>
                </a:solidFill>
                <a:cs typeface="Arial" panose="020B0604020202020204" pitchFamily="34" charset="0"/>
              </a:rPr>
              <a:t> Exercise while watching TV </a:t>
            </a:r>
          </a:p>
          <a:p>
            <a:pPr algn="l" eaLnBrk="1" hangingPunct="1">
              <a:spcBef>
                <a:spcPct val="50000"/>
              </a:spcBef>
              <a:buFontTx/>
              <a:buChar char="•"/>
            </a:pPr>
            <a:r>
              <a:rPr lang="en-US" altLang="en-US" sz="2400">
                <a:solidFill>
                  <a:srgbClr val="000000"/>
                </a:solidFill>
                <a:cs typeface="Arial" panose="020B0604020202020204" pitchFamily="34" charset="0"/>
              </a:rPr>
              <a:t> Keep a pair of comfortable walking or running shoes in your car and office. </a:t>
            </a:r>
          </a:p>
          <a:p>
            <a:pPr algn="l" eaLnBrk="1" hangingPunct="1">
              <a:spcBef>
                <a:spcPct val="50000"/>
              </a:spcBef>
            </a:pPr>
            <a:endParaRPr lang="en-US" altLang="en-US" sz="2400">
              <a:solidFill>
                <a:srgbClr val="339933"/>
              </a:solidFill>
            </a:endParaRPr>
          </a:p>
        </p:txBody>
      </p:sp>
    </p:spTree>
    <p:extLst>
      <p:ext uri="{BB962C8B-B14F-4D97-AF65-F5344CB8AC3E}">
        <p14:creationId xmlns:p14="http://schemas.microsoft.com/office/powerpoint/2010/main" val="1113891561"/>
      </p:ext>
    </p:extLst>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en-US" altLang="en-US" sz="4000" b="1"/>
              <a:t>Exercise Safely and Wisely</a:t>
            </a:r>
          </a:p>
        </p:txBody>
      </p:sp>
      <p:sp>
        <p:nvSpPr>
          <p:cNvPr id="48131" name="Rectangle 3"/>
          <p:cNvSpPr>
            <a:spLocks noChangeArrowheads="1"/>
          </p:cNvSpPr>
          <p:nvPr/>
        </p:nvSpPr>
        <p:spPr bwMode="auto">
          <a:xfrm>
            <a:off x="2667000" y="1600200"/>
            <a:ext cx="6400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n-US" altLang="en-US" sz="2800"/>
              <a:t>Drink extra water</a:t>
            </a:r>
          </a:p>
          <a:p>
            <a:pPr eaLnBrk="1" hangingPunct="1"/>
            <a:r>
              <a:rPr lang="en-US" altLang="en-US" sz="2800"/>
              <a:t>Always warm-up &amp; cool-down before and after your workout</a:t>
            </a:r>
          </a:p>
          <a:p>
            <a:pPr eaLnBrk="1" hangingPunct="1"/>
            <a:r>
              <a:rPr lang="en-US" altLang="en-US" sz="2800"/>
              <a:t>Wear comfortable clothing</a:t>
            </a:r>
          </a:p>
          <a:p>
            <a:pPr eaLnBrk="1" hangingPunct="1"/>
            <a:r>
              <a:rPr lang="en-US" altLang="en-US" sz="2800"/>
              <a:t>Pay attention to any discomfort you may feel during exercise</a:t>
            </a:r>
          </a:p>
          <a:p>
            <a:pPr eaLnBrk="1" hangingPunct="1"/>
            <a:r>
              <a:rPr lang="en-US" altLang="en-US" sz="2800"/>
              <a:t>Follow your doctor’s recommendations concerning medications you may be taking</a:t>
            </a:r>
          </a:p>
          <a:p>
            <a:pPr eaLnBrk="1" hangingPunct="1"/>
            <a:endParaRPr lang="en-US" altLang="en-US" sz="2800"/>
          </a:p>
        </p:txBody>
      </p:sp>
    </p:spTree>
    <p:extLst>
      <p:ext uri="{BB962C8B-B14F-4D97-AF65-F5344CB8AC3E}">
        <p14:creationId xmlns:p14="http://schemas.microsoft.com/office/powerpoint/2010/main" val="3178481729"/>
      </p:ext>
    </p:extLst>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9074" name="Picture 2" descr="duc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905000"/>
            <a:ext cx="4191000" cy="25146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0179" name="Rectangle 3"/>
          <p:cNvSpPr>
            <a:spLocks noGrp="1" noChangeArrowheads="1"/>
          </p:cNvSpPr>
          <p:nvPr>
            <p:ph type="title"/>
          </p:nvPr>
        </p:nvSpPr>
        <p:spPr>
          <a:xfrm>
            <a:off x="2362200" y="838200"/>
            <a:ext cx="2514600" cy="762000"/>
          </a:xfrm>
        </p:spPr>
        <p:txBody>
          <a:bodyPr/>
          <a:lstStyle/>
          <a:p>
            <a:pPr eaLnBrk="1" hangingPunct="1"/>
            <a:r>
              <a:rPr lang="en-US" altLang="en-US" smtClean="0">
                <a:latin typeface="Tahoma" panose="020B0604030504040204" pitchFamily="34" charset="0"/>
              </a:rPr>
              <a:t>Believe…</a:t>
            </a:r>
          </a:p>
        </p:txBody>
      </p:sp>
      <p:sp>
        <p:nvSpPr>
          <p:cNvPr id="259076" name="Rectangle 4"/>
          <p:cNvSpPr>
            <a:spLocks noChangeArrowheads="1"/>
          </p:cNvSpPr>
          <p:nvPr/>
        </p:nvSpPr>
        <p:spPr bwMode="auto">
          <a:xfrm>
            <a:off x="4267200" y="4648200"/>
            <a:ext cx="6096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r>
              <a:rPr lang="en-US" altLang="en-US">
                <a:latin typeface="Tahoma" panose="020B0604030504040204" pitchFamily="34" charset="0"/>
              </a:rPr>
              <a:t>…</a:t>
            </a:r>
            <a:r>
              <a:rPr lang="en-US" altLang="en-US">
                <a:solidFill>
                  <a:srgbClr val="993300"/>
                </a:solidFill>
                <a:latin typeface="Tahoma" panose="020B0604030504040204" pitchFamily="34" charset="0"/>
              </a:rPr>
              <a:t>anything</a:t>
            </a:r>
            <a:r>
              <a:rPr lang="en-US" altLang="en-US">
                <a:latin typeface="Tahoma" panose="020B0604030504040204" pitchFamily="34" charset="0"/>
              </a:rPr>
              <a:t> is possible!</a:t>
            </a:r>
          </a:p>
        </p:txBody>
      </p:sp>
      <p:sp>
        <p:nvSpPr>
          <p:cNvPr id="50181" name="Rectangle 5"/>
          <p:cNvSpPr>
            <a:spLocks noChangeArrowheads="1"/>
          </p:cNvSpPr>
          <p:nvPr/>
        </p:nvSpPr>
        <p:spPr bwMode="auto">
          <a:xfrm>
            <a:off x="2971800" y="1066800"/>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endParaRPr lang="en-US" altLang="en-US">
              <a:latin typeface="Impact" panose="020B0806030902050204" pitchFamily="34" charset="0"/>
            </a:endParaRPr>
          </a:p>
        </p:txBody>
      </p:sp>
      <p:sp>
        <p:nvSpPr>
          <p:cNvPr id="50182" name="Rectangle 6"/>
          <p:cNvSpPr>
            <a:spLocks noChangeArrowheads="1"/>
          </p:cNvSpPr>
          <p:nvPr/>
        </p:nvSpPr>
        <p:spPr bwMode="auto">
          <a:xfrm>
            <a:off x="3352800" y="5638800"/>
            <a:ext cx="6019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r>
              <a:rPr lang="en-US" altLang="en-US" sz="1800" i="1">
                <a:latin typeface="Tahoma" panose="020B0604030504040204" pitchFamily="34" charset="0"/>
              </a:rPr>
              <a:t>“The only reason the bumble bee can fly is because no one told him that he can’t!”</a:t>
            </a:r>
          </a:p>
        </p:txBody>
      </p:sp>
    </p:spTree>
    <p:extLst>
      <p:ext uri="{BB962C8B-B14F-4D97-AF65-F5344CB8AC3E}">
        <p14:creationId xmlns:p14="http://schemas.microsoft.com/office/powerpoint/2010/main" val="1055364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1000"/>
                                  </p:stCondLst>
                                  <p:childTnLst>
                                    <p:set>
                                      <p:cBhvr>
                                        <p:cTn id="6" dur="1" fill="hold">
                                          <p:stCondLst>
                                            <p:cond delay="0"/>
                                          </p:stCondLst>
                                        </p:cTn>
                                        <p:tgtEl>
                                          <p:spTgt spid="259074"/>
                                        </p:tgtEl>
                                        <p:attrNameLst>
                                          <p:attrName>style.visibility</p:attrName>
                                        </p:attrNameLst>
                                      </p:cBhvr>
                                      <p:to>
                                        <p:strVal val="visible"/>
                                      </p:to>
                                    </p:set>
                                    <p:animEffect transition="in" filter="checkerboard(across)">
                                      <p:cBhvr>
                                        <p:cTn id="7" dur="500"/>
                                        <p:tgtEl>
                                          <p:spTgt spid="259074"/>
                                        </p:tgtEl>
                                      </p:cBhvr>
                                    </p:animEffect>
                                  </p:childTnLst>
                                </p:cTn>
                              </p:par>
                            </p:childTnLst>
                          </p:cTn>
                        </p:par>
                        <p:par>
                          <p:cTn id="8" fill="hold" nodeType="afterGroup">
                            <p:stCondLst>
                              <p:cond delay="1500"/>
                            </p:stCondLst>
                            <p:childTnLst>
                              <p:par>
                                <p:cTn id="9" presetID="12" presetClass="entr" presetSubtype="4" fill="hold" grpId="0" nodeType="afterEffect">
                                  <p:stCondLst>
                                    <p:cond delay="1000"/>
                                  </p:stCondLst>
                                  <p:childTnLst>
                                    <p:set>
                                      <p:cBhvr>
                                        <p:cTn id="10" dur="1" fill="hold">
                                          <p:stCondLst>
                                            <p:cond delay="0"/>
                                          </p:stCondLst>
                                        </p:cTn>
                                        <p:tgtEl>
                                          <p:spTgt spid="259076"/>
                                        </p:tgtEl>
                                        <p:attrNameLst>
                                          <p:attrName>style.visibility</p:attrName>
                                        </p:attrNameLst>
                                      </p:cBhvr>
                                      <p:to>
                                        <p:strVal val="visible"/>
                                      </p:to>
                                    </p:set>
                                    <p:animEffect transition="in" filter="slide(fromBottom)">
                                      <p:cBhvr>
                                        <p:cTn id="11" dur="500"/>
                                        <p:tgtEl>
                                          <p:spTgt spid="259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Physical Activity Quiz</a:t>
            </a:r>
            <a:endParaRPr lang="en-US" dirty="0"/>
          </a:p>
        </p:txBody>
      </p:sp>
      <p:sp>
        <p:nvSpPr>
          <p:cNvPr id="3" name="Content Placeholder 2"/>
          <p:cNvSpPr>
            <a:spLocks noGrp="1"/>
          </p:cNvSpPr>
          <p:nvPr>
            <p:ph idx="1"/>
          </p:nvPr>
        </p:nvSpPr>
        <p:spPr>
          <a:xfrm>
            <a:off x="1819738" y="1629033"/>
            <a:ext cx="4261022" cy="4038600"/>
          </a:xfrm>
        </p:spPr>
        <p:txBody>
          <a:bodyPr>
            <a:noAutofit/>
          </a:bodyPr>
          <a:lstStyle/>
          <a:p>
            <a:pPr>
              <a:lnSpc>
                <a:spcPct val="120000"/>
              </a:lnSpc>
            </a:pPr>
            <a:r>
              <a:rPr lang="en-CA" sz="1400" i="1" dirty="0"/>
              <a:t>4 to 10 points:</a:t>
            </a:r>
            <a:r>
              <a:rPr lang="en-CA" sz="1400" dirty="0"/>
              <a:t> Consider starting an exercise program. Get the okay from your doctor, then start walking for 10 to 20 minutes three to four times a week. Increase the time you walk by 10 percent every week thereafter. Keep your heart rate in check by using the talk test—you should be able to talk to someone (but not at length), and you should be slightly out of breath. That will ensure that you’re working hard enough to get results—but not so hard that you’ll suffer an injury. Also, don’t forget about strength training, which helps increase lean-body mass, keeps your weight in check, and may even lower bad cholesterol levels. Start with three- to eight-pound weights and do two sets of 10 to 12 repetitions three times a week. Beginners can start with four to five different exercises. Check out a strength-training video at your local library or purchase one online (try </a:t>
            </a:r>
            <a:r>
              <a:rPr lang="en-CA" sz="1400" dirty="0">
                <a:hlinkClick r:id="rId2"/>
              </a:rPr>
              <a:t>www.gaiam.com</a:t>
            </a:r>
            <a:r>
              <a:rPr lang="en-CA" sz="1400" dirty="0"/>
              <a:t>, or</a:t>
            </a:r>
            <a:r>
              <a:rPr lang="en-CA" sz="1400" dirty="0">
                <a:hlinkClick r:id="rId3"/>
              </a:rPr>
              <a:t>www.collagevideo.com</a:t>
            </a:r>
            <a:r>
              <a:rPr lang="en-CA" sz="1400" dirty="0"/>
              <a:t>).</a:t>
            </a:r>
            <a:endParaRPr lang="en-US" sz="1400" dirty="0"/>
          </a:p>
          <a:p>
            <a:pPr>
              <a:lnSpc>
                <a:spcPct val="120000"/>
              </a:lnSpc>
            </a:pPr>
            <a:endParaRPr lang="en-US" sz="1400" dirty="0"/>
          </a:p>
        </p:txBody>
      </p:sp>
      <p:sp>
        <p:nvSpPr>
          <p:cNvPr id="4" name="Rectangle 3"/>
          <p:cNvSpPr/>
          <p:nvPr/>
        </p:nvSpPr>
        <p:spPr>
          <a:xfrm>
            <a:off x="6820929" y="1629033"/>
            <a:ext cx="4077730" cy="3990836"/>
          </a:xfrm>
          <a:prstGeom prst="rect">
            <a:avLst/>
          </a:prstGeom>
        </p:spPr>
        <p:txBody>
          <a:bodyPr wrap="square">
            <a:spAutoFit/>
          </a:bodyPr>
          <a:lstStyle/>
          <a:p>
            <a:pPr fontAlgn="base">
              <a:lnSpc>
                <a:spcPts val="1885"/>
              </a:lnSpc>
            </a:pPr>
            <a:r>
              <a:rPr lang="en-CA" sz="1500" i="1" spc="30" dirty="0">
                <a:solidFill>
                  <a:schemeClr val="accent1"/>
                </a:solidFill>
                <a:ea typeface="Times New Roman" panose="02020603050405020304" pitchFamily="18" charset="0"/>
              </a:rPr>
              <a:t>11 to 18 points:</a:t>
            </a:r>
            <a:r>
              <a:rPr lang="en-CA" sz="1500" spc="30" dirty="0">
                <a:solidFill>
                  <a:schemeClr val="accent1"/>
                </a:solidFill>
                <a:ea typeface="Times New Roman" panose="02020603050405020304" pitchFamily="18" charset="0"/>
              </a:rPr>
              <a:t> Great start. Now it’s time to amp up the program you’re on. Increase your walking speed, choose a hillier course or add weight to your body (wear a weight vest rather than carry weights; the latter isn’t good for your joints). Consider interval training, where you alternate between walking and jogging. For every minute you jog, rest for two minutes. Take your strength training to the next level by adding more exercises to your routine (advanced strength trainers can handle eight to ten different exercises</a:t>
            </a:r>
            <a:r>
              <a:rPr lang="en-CA" sz="1500" spc="30" dirty="0" smtClean="0">
                <a:solidFill>
                  <a:schemeClr val="accent1"/>
                </a:solidFill>
                <a:ea typeface="Times New Roman" panose="02020603050405020304" pitchFamily="18" charset="0"/>
              </a:rPr>
              <a:t>).</a:t>
            </a:r>
          </a:p>
          <a:p>
            <a:pPr fontAlgn="base">
              <a:lnSpc>
                <a:spcPts val="1885"/>
              </a:lnSpc>
            </a:pPr>
            <a:endParaRPr lang="en-CA" sz="1500" spc="30" dirty="0">
              <a:solidFill>
                <a:schemeClr val="accent1"/>
              </a:solidFill>
              <a:effectLst/>
              <a:ea typeface="Times New Roman" panose="02020603050405020304" pitchFamily="18" charset="0"/>
            </a:endParaRPr>
          </a:p>
          <a:p>
            <a:pPr fontAlgn="base">
              <a:lnSpc>
                <a:spcPts val="1885"/>
              </a:lnSpc>
            </a:pPr>
            <a:r>
              <a:rPr lang="en-CA" sz="1500" i="1" dirty="0">
                <a:solidFill>
                  <a:schemeClr val="accent1"/>
                </a:solidFill>
              </a:rPr>
              <a:t>19 to 24 points:</a:t>
            </a:r>
            <a:r>
              <a:rPr lang="en-CA" sz="1500" dirty="0">
                <a:solidFill>
                  <a:schemeClr val="accent1"/>
                </a:solidFill>
              </a:rPr>
              <a:t> Keep up the good work! You’re totally on the right track.</a:t>
            </a:r>
            <a:endParaRPr lang="en-US" sz="1500" dirty="0">
              <a:solidFill>
                <a:schemeClr val="accent1"/>
              </a:solidFill>
            </a:endParaRPr>
          </a:p>
          <a:p>
            <a:pPr fontAlgn="base">
              <a:lnSpc>
                <a:spcPts val="1885"/>
              </a:lnSpc>
            </a:pPr>
            <a:endParaRPr lang="en-US" sz="1500" dirty="0">
              <a:solidFill>
                <a:schemeClr val="accent1"/>
              </a:solidFill>
              <a:effectLst/>
              <a:ea typeface="Times New Roman" panose="02020603050405020304" pitchFamily="18" charset="0"/>
            </a:endParaRPr>
          </a:p>
        </p:txBody>
      </p:sp>
    </p:spTree>
    <p:extLst>
      <p:ext uri="{BB962C8B-B14F-4D97-AF65-F5344CB8AC3E}">
        <p14:creationId xmlns:p14="http://schemas.microsoft.com/office/powerpoint/2010/main" val="3109665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38400" y="685800"/>
            <a:ext cx="7848600" cy="990600"/>
          </a:xfrm>
          <a:noFill/>
        </p:spPr>
        <p:txBody>
          <a:bodyPr/>
          <a:lstStyle/>
          <a:p>
            <a:pPr eaLnBrk="1" hangingPunct="1"/>
            <a:r>
              <a:rPr lang="en-US" altLang="en-US" b="1" smtClean="0">
                <a:solidFill>
                  <a:schemeClr val="tx1"/>
                </a:solidFill>
              </a:rPr>
              <a:t>What is Physical Fitness?</a:t>
            </a:r>
          </a:p>
        </p:txBody>
      </p:sp>
      <p:pic>
        <p:nvPicPr>
          <p:cNvPr id="18435" name="Picture 4" descr="j03995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828800"/>
            <a:ext cx="1930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6"/>
          <p:cNvSpPr>
            <a:spLocks noChangeArrowheads="1"/>
          </p:cNvSpPr>
          <p:nvPr/>
        </p:nvSpPr>
        <p:spPr bwMode="auto">
          <a:xfrm>
            <a:off x="1560513" y="3306764"/>
            <a:ext cx="0" cy="769441"/>
          </a:xfrm>
          <a:prstGeom prst="rect">
            <a:avLst/>
          </a:prstGeom>
          <a:solidFill>
            <a:srgbClr val="F9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endParaRPr lang="en-CA" altLang="en-US"/>
          </a:p>
        </p:txBody>
      </p:sp>
      <p:sp>
        <p:nvSpPr>
          <p:cNvPr id="18437" name="Rectangle 8"/>
          <p:cNvSpPr>
            <a:spLocks noChangeArrowheads="1"/>
          </p:cNvSpPr>
          <p:nvPr/>
        </p:nvSpPr>
        <p:spPr bwMode="auto">
          <a:xfrm>
            <a:off x="3810001" y="4648201"/>
            <a:ext cx="4797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4400">
                <a:solidFill>
                  <a:schemeClr val="tx2"/>
                </a:solidFill>
                <a:latin typeface="Times New Roman" panose="02020603050405020304" pitchFamily="18" charset="0"/>
              </a:defRPr>
            </a:lvl1pPr>
            <a:lvl2pPr marL="742950" indent="-285750" algn="ctr">
              <a:defRPr sz="4400">
                <a:solidFill>
                  <a:schemeClr val="tx2"/>
                </a:solidFill>
                <a:latin typeface="Times New Roman" panose="02020603050405020304" pitchFamily="18" charset="0"/>
              </a:defRPr>
            </a:lvl2pPr>
            <a:lvl3pPr marL="1143000" indent="-228600" algn="ctr">
              <a:defRPr sz="4400">
                <a:solidFill>
                  <a:schemeClr val="tx2"/>
                </a:solidFill>
                <a:latin typeface="Times New Roman" panose="02020603050405020304" pitchFamily="18" charset="0"/>
              </a:defRPr>
            </a:lvl3pPr>
            <a:lvl4pPr marL="1600200" indent="-228600" algn="ctr">
              <a:defRPr sz="4400">
                <a:solidFill>
                  <a:schemeClr val="tx2"/>
                </a:solidFill>
                <a:latin typeface="Times New Roman" panose="02020603050405020304" pitchFamily="18" charset="0"/>
              </a:defRPr>
            </a:lvl4pPr>
            <a:lvl5pPr marL="2057400" indent="-228600" algn="ctr">
              <a:defRPr sz="4400">
                <a:solidFill>
                  <a:schemeClr val="tx2"/>
                </a:solidFill>
                <a:latin typeface="Times New Roman" panose="02020603050405020304" pitchFamily="18" charset="0"/>
              </a:defRPr>
            </a:lvl5pPr>
            <a:lvl6pPr marL="2514600" indent="-228600" algn="ctr"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algn="ctr"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algn="ctr"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algn="ctr"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r>
              <a:rPr lang="en-US" altLang="en-US" sz="2400">
                <a:solidFill>
                  <a:schemeClr val="tx1"/>
                </a:solidFill>
              </a:rPr>
              <a:t>Good health or physical condition, especially as the result of exercise and proper nutrition.</a:t>
            </a:r>
          </a:p>
        </p:txBody>
      </p:sp>
    </p:spTree>
    <p:extLst>
      <p:ext uri="{BB962C8B-B14F-4D97-AF65-F5344CB8AC3E}">
        <p14:creationId xmlns:p14="http://schemas.microsoft.com/office/powerpoint/2010/main" val="3889023933"/>
      </p:ext>
    </p:extLst>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2895600" y="685800"/>
            <a:ext cx="7772400" cy="1143000"/>
          </a:xfrm>
          <a:noFill/>
        </p:spPr>
        <p:txBody>
          <a:bodyPr/>
          <a:lstStyle/>
          <a:p>
            <a:pPr eaLnBrk="1" hangingPunct="1"/>
            <a:r>
              <a:rPr lang="en-US" altLang="en-US" b="1" smtClean="0">
                <a:solidFill>
                  <a:schemeClr val="tx1"/>
                </a:solidFill>
              </a:rPr>
              <a:t>Components of Fitness?</a:t>
            </a:r>
          </a:p>
        </p:txBody>
      </p:sp>
      <p:sp>
        <p:nvSpPr>
          <p:cNvPr id="20483" name="Rectangle 1027"/>
          <p:cNvSpPr>
            <a:spLocks noGrp="1" noChangeArrowheads="1"/>
          </p:cNvSpPr>
          <p:nvPr>
            <p:ph type="body" sz="half" idx="2"/>
          </p:nvPr>
        </p:nvSpPr>
        <p:spPr>
          <a:xfrm>
            <a:off x="4800600" y="1676400"/>
            <a:ext cx="4495800" cy="2438400"/>
          </a:xfrm>
          <a:noFill/>
        </p:spPr>
        <p:txBody>
          <a:bodyPr/>
          <a:lstStyle/>
          <a:p>
            <a:pPr eaLnBrk="1" hangingPunct="1">
              <a:buFontTx/>
              <a:buNone/>
            </a:pPr>
            <a:r>
              <a:rPr lang="en-US" altLang="en-US"/>
              <a:t>4 Components of Fitness:</a:t>
            </a:r>
          </a:p>
          <a:p>
            <a:pPr lvl="1" eaLnBrk="1" hangingPunct="1"/>
            <a:r>
              <a:rPr lang="en-US" altLang="en-US"/>
              <a:t>Aerobic</a:t>
            </a:r>
          </a:p>
          <a:p>
            <a:pPr lvl="1" eaLnBrk="1" hangingPunct="1"/>
            <a:r>
              <a:rPr lang="en-US" altLang="en-US"/>
              <a:t>Muscular</a:t>
            </a:r>
          </a:p>
          <a:p>
            <a:pPr lvl="1" eaLnBrk="1" hangingPunct="1"/>
            <a:r>
              <a:rPr lang="en-US" altLang="en-US"/>
              <a:t>Flexibility</a:t>
            </a:r>
          </a:p>
          <a:p>
            <a:pPr lvl="1" eaLnBrk="1" hangingPunct="1"/>
            <a:r>
              <a:rPr lang="en-US" altLang="en-US"/>
              <a:t>Body Composition</a:t>
            </a:r>
          </a:p>
        </p:txBody>
      </p:sp>
      <p:pic>
        <p:nvPicPr>
          <p:cNvPr id="20484" name="Picture 1028" descr="people skating and walking in a p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191001"/>
            <a:ext cx="2857500"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8135895"/>
      </p:ext>
    </p:extLst>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743200" y="685800"/>
            <a:ext cx="6629400" cy="1143000"/>
          </a:xfrm>
          <a:noFill/>
        </p:spPr>
        <p:txBody>
          <a:bodyPr/>
          <a:lstStyle/>
          <a:p>
            <a:pPr eaLnBrk="1" hangingPunct="1"/>
            <a:r>
              <a:rPr lang="en-US" altLang="en-US" smtClean="0"/>
              <a:t>        </a:t>
            </a:r>
            <a:r>
              <a:rPr lang="en-US" altLang="en-US" b="1" smtClean="0">
                <a:solidFill>
                  <a:schemeClr val="tx1"/>
                </a:solidFill>
              </a:rPr>
              <a:t>Aerobic Fitness</a:t>
            </a:r>
          </a:p>
        </p:txBody>
      </p:sp>
      <p:sp>
        <p:nvSpPr>
          <p:cNvPr id="21507" name="Rectangle 3"/>
          <p:cNvSpPr>
            <a:spLocks noChangeArrowheads="1"/>
          </p:cNvSpPr>
          <p:nvPr/>
        </p:nvSpPr>
        <p:spPr bwMode="auto">
          <a:xfrm>
            <a:off x="2819400" y="1981200"/>
            <a:ext cx="7391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b="1"/>
              <a:t>Defined</a:t>
            </a:r>
            <a:r>
              <a:rPr lang="en-US" altLang="en-US"/>
              <a:t> – </a:t>
            </a:r>
            <a:r>
              <a:rPr lang="en-US" altLang="en-US" sz="2400"/>
              <a:t>The body’s ability to take in and use oxygen to produce energy.  Aerobic activities make you breathe hard &amp; they increase your heart rate.</a:t>
            </a:r>
          </a:p>
          <a:p>
            <a:pPr eaLnBrk="1" hangingPunct="1">
              <a:buFontTx/>
              <a:buNone/>
            </a:pPr>
            <a:endParaRPr lang="en-US" altLang="en-US" sz="2400"/>
          </a:p>
          <a:p>
            <a:pPr eaLnBrk="1" hangingPunct="1">
              <a:buFontTx/>
              <a:buNone/>
            </a:pPr>
            <a:r>
              <a:rPr lang="en-US" altLang="en-US" sz="2400"/>
              <a:t>Some of these activities include:</a:t>
            </a:r>
          </a:p>
          <a:p>
            <a:pPr eaLnBrk="1" hangingPunct="1">
              <a:buFontTx/>
              <a:buNone/>
            </a:pPr>
            <a:r>
              <a:rPr lang="en-US" altLang="en-US" sz="2400"/>
              <a:t>		-   Jogging</a:t>
            </a:r>
          </a:p>
          <a:p>
            <a:pPr eaLnBrk="1" hangingPunct="1">
              <a:buFontTx/>
              <a:buNone/>
            </a:pPr>
            <a:r>
              <a:rPr lang="en-US" altLang="en-US" sz="2400"/>
              <a:t>		-   Walking</a:t>
            </a:r>
          </a:p>
          <a:p>
            <a:pPr eaLnBrk="1" hangingPunct="1">
              <a:buFontTx/>
              <a:buNone/>
            </a:pPr>
            <a:r>
              <a:rPr lang="en-US" altLang="en-US" sz="2400"/>
              <a:t>		-   Cross-country skiing</a:t>
            </a:r>
          </a:p>
          <a:p>
            <a:pPr eaLnBrk="1" hangingPunct="1">
              <a:buFontTx/>
              <a:buNone/>
            </a:pPr>
            <a:r>
              <a:rPr lang="en-US" altLang="en-US" sz="2400"/>
              <a:t>		-   Bicycling</a:t>
            </a:r>
            <a:endParaRPr lang="en-US" altLang="en-US" sz="2400" b="1"/>
          </a:p>
        </p:txBody>
      </p:sp>
      <p:pic>
        <p:nvPicPr>
          <p:cNvPr id="21508" name="Picture 4" descr="Mom and daughter bi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581400"/>
            <a:ext cx="144938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8079506"/>
      </p:ext>
    </p:extLst>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050" descr="fit1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3088" y="1096963"/>
            <a:ext cx="6259512"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41968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14600" y="914400"/>
            <a:ext cx="7772400" cy="838200"/>
          </a:xfrm>
          <a:noFill/>
        </p:spPr>
        <p:txBody>
          <a:bodyPr/>
          <a:lstStyle/>
          <a:p>
            <a:pPr eaLnBrk="1" hangingPunct="1"/>
            <a:r>
              <a:rPr lang="en-US" altLang="en-US" b="1" smtClean="0"/>
              <a:t>       </a:t>
            </a:r>
            <a:r>
              <a:rPr lang="en-US" altLang="en-US" b="1" smtClean="0">
                <a:solidFill>
                  <a:schemeClr val="tx1"/>
                </a:solidFill>
              </a:rPr>
              <a:t>Muscular Fitness</a:t>
            </a:r>
          </a:p>
        </p:txBody>
      </p:sp>
      <p:sp>
        <p:nvSpPr>
          <p:cNvPr id="24579" name="Rectangle 3"/>
          <p:cNvSpPr>
            <a:spLocks noGrp="1" noChangeArrowheads="1"/>
          </p:cNvSpPr>
          <p:nvPr>
            <p:ph idx="1"/>
          </p:nvPr>
        </p:nvSpPr>
        <p:spPr>
          <a:xfrm>
            <a:off x="2743200" y="1600200"/>
            <a:ext cx="7620000" cy="4114800"/>
          </a:xfrm>
          <a:noFill/>
        </p:spPr>
        <p:txBody>
          <a:bodyPr>
            <a:normAutofit fontScale="92500" lnSpcReduction="20000"/>
          </a:bodyPr>
          <a:lstStyle/>
          <a:p>
            <a:pPr eaLnBrk="1" hangingPunct="1">
              <a:lnSpc>
                <a:spcPct val="90000"/>
              </a:lnSpc>
            </a:pPr>
            <a:endParaRPr lang="en-US" altLang="en-US"/>
          </a:p>
          <a:p>
            <a:pPr eaLnBrk="1" hangingPunct="1">
              <a:lnSpc>
                <a:spcPct val="90000"/>
              </a:lnSpc>
              <a:buFontTx/>
              <a:buNone/>
            </a:pPr>
            <a:r>
              <a:rPr lang="en-US" altLang="en-US" sz="2400" b="1"/>
              <a:t>Defined </a:t>
            </a:r>
            <a:r>
              <a:rPr lang="en-US" altLang="en-US" sz="2400"/>
              <a:t>– The strength and endurance of your muscles.</a:t>
            </a:r>
          </a:p>
          <a:p>
            <a:pPr eaLnBrk="1" hangingPunct="1">
              <a:lnSpc>
                <a:spcPct val="90000"/>
              </a:lnSpc>
              <a:buFontTx/>
              <a:buNone/>
            </a:pPr>
            <a:r>
              <a:rPr lang="en-US" altLang="en-US" sz="2400" b="1"/>
              <a:t>Benefits:</a:t>
            </a:r>
          </a:p>
          <a:p>
            <a:pPr eaLnBrk="1" hangingPunct="1">
              <a:lnSpc>
                <a:spcPct val="90000"/>
              </a:lnSpc>
            </a:pPr>
            <a:r>
              <a:rPr lang="en-US" altLang="en-US" sz="2400"/>
              <a:t>Improve performance</a:t>
            </a:r>
          </a:p>
          <a:p>
            <a:pPr eaLnBrk="1" hangingPunct="1">
              <a:lnSpc>
                <a:spcPct val="90000"/>
              </a:lnSpc>
            </a:pPr>
            <a:r>
              <a:rPr lang="en-US" altLang="en-US" sz="2400"/>
              <a:t>Injury prevention</a:t>
            </a:r>
          </a:p>
          <a:p>
            <a:pPr eaLnBrk="1" hangingPunct="1">
              <a:lnSpc>
                <a:spcPct val="90000"/>
              </a:lnSpc>
            </a:pPr>
            <a:r>
              <a:rPr lang="en-US" altLang="en-US" sz="2400"/>
              <a:t>Improves body composition</a:t>
            </a:r>
          </a:p>
          <a:p>
            <a:pPr eaLnBrk="1" hangingPunct="1">
              <a:lnSpc>
                <a:spcPct val="90000"/>
              </a:lnSpc>
            </a:pPr>
            <a:r>
              <a:rPr lang="en-US" altLang="en-US" sz="2400"/>
              <a:t>Improves self image	</a:t>
            </a:r>
          </a:p>
          <a:p>
            <a:pPr eaLnBrk="1" hangingPunct="1">
              <a:lnSpc>
                <a:spcPct val="90000"/>
              </a:lnSpc>
              <a:buFontTx/>
              <a:buNone/>
            </a:pPr>
            <a:r>
              <a:rPr lang="en-US" altLang="en-US" b="1">
                <a:solidFill>
                  <a:srgbClr val="FFFFFF"/>
                </a:solidFill>
                <a:latin typeface="Arial" panose="020B0604020202020204" pitchFamily="34" charset="0"/>
                <a:cs typeface="Arial" panose="020B0604020202020204" pitchFamily="34" charset="0"/>
              </a:rPr>
              <a:t> </a:t>
            </a:r>
            <a:r>
              <a:rPr lang="en-US" altLang="en-US" sz="2400" b="1"/>
              <a:t>Some activities include:</a:t>
            </a:r>
          </a:p>
          <a:p>
            <a:pPr eaLnBrk="1" hangingPunct="1">
              <a:lnSpc>
                <a:spcPct val="90000"/>
              </a:lnSpc>
              <a:buFontTx/>
              <a:buNone/>
            </a:pPr>
            <a:r>
              <a:rPr lang="en-US" altLang="en-US" sz="2400"/>
              <a:t>		-   Weight Lifting</a:t>
            </a:r>
          </a:p>
          <a:p>
            <a:pPr eaLnBrk="1" hangingPunct="1">
              <a:lnSpc>
                <a:spcPct val="90000"/>
              </a:lnSpc>
              <a:buFontTx/>
              <a:buNone/>
            </a:pPr>
            <a:r>
              <a:rPr lang="en-US" altLang="en-US" sz="2400"/>
              <a:t>		-   Push-Ups</a:t>
            </a:r>
            <a:r>
              <a:rPr lang="en-US" altLang="en-US" sz="2400">
                <a:solidFill>
                  <a:srgbClr val="000000"/>
                </a:solidFill>
                <a:latin typeface="Arial" panose="020B0604020202020204" pitchFamily="34" charset="0"/>
                <a:cs typeface="Arial" panose="020B0604020202020204" pitchFamily="34" charset="0"/>
                <a:hlinkClick r:id="rId3"/>
              </a:rPr>
              <a:t> </a:t>
            </a:r>
            <a:endParaRPr lang="en-US" altLang="en-US" sz="2400">
              <a:solidFill>
                <a:srgbClr val="000000"/>
              </a:solidFill>
              <a:latin typeface="Arial" panose="020B0604020202020204" pitchFamily="34" charset="0"/>
              <a:cs typeface="Arial" panose="020B0604020202020204" pitchFamily="34" charset="0"/>
            </a:endParaRPr>
          </a:p>
          <a:p>
            <a:pPr eaLnBrk="1" hangingPunct="1">
              <a:lnSpc>
                <a:spcPct val="90000"/>
              </a:lnSpc>
              <a:buFontTx/>
              <a:buNone/>
            </a:pPr>
            <a:endParaRPr lang="en-US" altLang="en-US" sz="2400"/>
          </a:p>
          <a:p>
            <a:pPr eaLnBrk="1" hangingPunct="1">
              <a:lnSpc>
                <a:spcPct val="90000"/>
              </a:lnSpc>
              <a:buFontTx/>
              <a:buNone/>
            </a:pPr>
            <a:endParaRPr lang="en-US" altLang="en-US" sz="2400"/>
          </a:p>
          <a:p>
            <a:pPr eaLnBrk="1" hangingPunct="1">
              <a:lnSpc>
                <a:spcPct val="90000"/>
              </a:lnSpc>
              <a:buFontTx/>
              <a:buNone/>
            </a:pPr>
            <a:endParaRPr lang="en-US" altLang="en-US" b="1"/>
          </a:p>
        </p:txBody>
      </p:sp>
      <p:pic>
        <p:nvPicPr>
          <p:cNvPr id="24580" name="Picture 7" descr="womanwithweight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1" y="3505200"/>
            <a:ext cx="17875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9720353"/>
      </p:ext>
    </p:ext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590800" y="838200"/>
            <a:ext cx="6858000" cy="990600"/>
          </a:xfrm>
          <a:noFill/>
        </p:spPr>
        <p:txBody>
          <a:bodyPr/>
          <a:lstStyle/>
          <a:p>
            <a:pPr eaLnBrk="1" hangingPunct="1"/>
            <a:r>
              <a:rPr lang="en-US" altLang="en-US" b="1" smtClean="0"/>
              <a:t>     </a:t>
            </a:r>
            <a:r>
              <a:rPr lang="en-US" altLang="en-US" b="1" smtClean="0">
                <a:solidFill>
                  <a:schemeClr val="tx1"/>
                </a:solidFill>
              </a:rPr>
              <a:t>Flexibility</a:t>
            </a:r>
          </a:p>
        </p:txBody>
      </p:sp>
      <p:sp>
        <p:nvSpPr>
          <p:cNvPr id="26627" name="Rectangle 3"/>
          <p:cNvSpPr>
            <a:spLocks noGrp="1" noChangeArrowheads="1"/>
          </p:cNvSpPr>
          <p:nvPr>
            <p:ph idx="1"/>
          </p:nvPr>
        </p:nvSpPr>
        <p:spPr>
          <a:xfrm>
            <a:off x="3886200" y="2057400"/>
            <a:ext cx="6248400" cy="4114800"/>
          </a:xfrm>
          <a:noFill/>
        </p:spPr>
        <p:txBody>
          <a:bodyPr/>
          <a:lstStyle/>
          <a:p>
            <a:pPr eaLnBrk="1" hangingPunct="1">
              <a:buFontTx/>
              <a:buNone/>
            </a:pPr>
            <a:r>
              <a:rPr lang="en-US" altLang="en-US" b="1"/>
              <a:t>Defined </a:t>
            </a:r>
            <a:r>
              <a:rPr lang="en-US" altLang="en-US"/>
              <a:t>– The ability to bend joints and stretch muscles through a full range of motion.</a:t>
            </a:r>
          </a:p>
          <a:p>
            <a:pPr eaLnBrk="1" hangingPunct="1">
              <a:buFontTx/>
              <a:buNone/>
            </a:pPr>
            <a:r>
              <a:rPr lang="en-US" altLang="en-US"/>
              <a:t>		</a:t>
            </a:r>
          </a:p>
          <a:p>
            <a:pPr eaLnBrk="1" hangingPunct="1">
              <a:buFontTx/>
              <a:buNone/>
            </a:pPr>
            <a:r>
              <a:rPr lang="en-US" altLang="en-US"/>
              <a:t>		Some activities include:</a:t>
            </a:r>
          </a:p>
          <a:p>
            <a:pPr eaLnBrk="1" hangingPunct="1">
              <a:buFontTx/>
              <a:buNone/>
            </a:pPr>
            <a:r>
              <a:rPr lang="en-US" altLang="en-US"/>
              <a:t>		-   Stretching (Sit &amp; Reach)</a:t>
            </a:r>
          </a:p>
          <a:p>
            <a:pPr eaLnBrk="1" hangingPunct="1">
              <a:buFontTx/>
              <a:buNone/>
            </a:pPr>
            <a:r>
              <a:rPr lang="en-US" altLang="en-US"/>
              <a:t>		-   Warm-up &amp; Cool-down </a:t>
            </a:r>
          </a:p>
          <a:p>
            <a:pPr eaLnBrk="1" hangingPunct="1">
              <a:buFontTx/>
              <a:buNone/>
            </a:pPr>
            <a:r>
              <a:rPr lang="en-US" altLang="en-US"/>
              <a:t>				</a:t>
            </a:r>
            <a:endParaRPr lang="en-US" altLang="en-US" b="1"/>
          </a:p>
        </p:txBody>
      </p:sp>
      <p:pic>
        <p:nvPicPr>
          <p:cNvPr id="26628" name="Picture 4" descr="Woman stretching, preparing to exerci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1" y="3810000"/>
            <a:ext cx="188912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2846099"/>
      </p:ext>
    </p:extLst>
  </p:cSld>
  <p:clrMapOvr>
    <a:masterClrMapping/>
  </p:clrMapOvr>
  <p:transition spd="med">
    <p:random/>
  </p:transition>
</p:sld>
</file>

<file path=ppt/theme/theme1.xml><?xml version="1.0" encoding="utf-8"?>
<a:theme xmlns:a="http://schemas.openxmlformats.org/drawingml/2006/main" name="Basis">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22</TotalTime>
  <Words>1556</Words>
  <Application>Microsoft Office PowerPoint</Application>
  <PresentationFormat>Widescreen</PresentationFormat>
  <Paragraphs>211</Paragraphs>
  <Slides>26</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Arial Narrow</vt:lpstr>
      <vt:lpstr>Calibri</vt:lpstr>
      <vt:lpstr>Corbel</vt:lpstr>
      <vt:lpstr>Impact</vt:lpstr>
      <vt:lpstr>Tahoma</vt:lpstr>
      <vt:lpstr>Times New Roman</vt:lpstr>
      <vt:lpstr>Verdana</vt:lpstr>
      <vt:lpstr>Wingdings</vt:lpstr>
      <vt:lpstr>Basis</vt:lpstr>
      <vt:lpstr>Physical Fitness</vt:lpstr>
      <vt:lpstr>Are you getting enough Exercise?</vt:lpstr>
      <vt:lpstr>Results- Physical Activity Quiz</vt:lpstr>
      <vt:lpstr>What is Physical Fitness?</vt:lpstr>
      <vt:lpstr>Components of Fitness?</vt:lpstr>
      <vt:lpstr>        Aerobic Fitness</vt:lpstr>
      <vt:lpstr>PowerPoint Presentation</vt:lpstr>
      <vt:lpstr>       Muscular Fitness</vt:lpstr>
      <vt:lpstr>     Flexibility</vt:lpstr>
      <vt:lpstr>          Body Composition</vt:lpstr>
      <vt:lpstr>Exercise Your Body &amp; Mind</vt:lpstr>
      <vt:lpstr>What is the Best Exercise?</vt:lpstr>
      <vt:lpstr>Measuring Physical Activity Intensity – Target Heart Rate</vt:lpstr>
      <vt:lpstr>PowerPoint Presentation</vt:lpstr>
      <vt:lpstr>Exercise Log</vt:lpstr>
      <vt:lpstr>Physical Activity Pie Chart</vt:lpstr>
      <vt:lpstr>PowerPoint Presentation</vt:lpstr>
      <vt:lpstr>PowerPoint Presentation</vt:lpstr>
      <vt:lpstr>“We are what we repeatedly do.”  — Aristotle </vt:lpstr>
      <vt:lpstr>Steps to Fitness</vt:lpstr>
      <vt:lpstr>Write Your Personal Fitness Goal</vt:lpstr>
      <vt:lpstr>Pre-participation Checklist</vt:lpstr>
      <vt:lpstr>Ok, Now What?</vt:lpstr>
      <vt:lpstr>Final Tips For Being More Active</vt:lpstr>
      <vt:lpstr>Exercise Safely and Wisely</vt:lpstr>
      <vt:lpstr>Believe…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Fitness</dc:title>
  <dc:creator>CJH-0000-T</dc:creator>
  <cp:lastModifiedBy>CJH-0000-T</cp:lastModifiedBy>
  <cp:revision>4</cp:revision>
  <dcterms:created xsi:type="dcterms:W3CDTF">2019-10-11T11:58:08Z</dcterms:created>
  <dcterms:modified xsi:type="dcterms:W3CDTF">2019-10-16T12:15:36Z</dcterms:modified>
</cp:coreProperties>
</file>