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1D8EADC0-CC5A-144A-AAD8-DDEB71806637}"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2A443-B422-3D43-8C42-F3CD85E0EC6E}"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D8EADC0-CC5A-144A-AAD8-DDEB71806637}"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2A443-B422-3D43-8C42-F3CD85E0EC6E}"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D8EADC0-CC5A-144A-AAD8-DDEB71806637}"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2A443-B422-3D43-8C42-F3CD85E0EC6E}"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D8EADC0-CC5A-144A-AAD8-DDEB71806637}"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2A443-B422-3D43-8C42-F3CD85E0EC6E}"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1D8EADC0-CC5A-144A-AAD8-DDEB71806637}"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2A443-B422-3D43-8C42-F3CD85E0EC6E}"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1D8EADC0-CC5A-144A-AAD8-DDEB71806637}"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2A443-B422-3D43-8C42-F3CD85E0EC6E}"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1D8EADC0-CC5A-144A-AAD8-DDEB71806637}" type="datetimeFigureOut">
              <a:rPr lang="en-US" smtClean="0"/>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A2A443-B422-3D43-8C42-F3CD85E0EC6E}"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1D8EADC0-CC5A-144A-AAD8-DDEB71806637}" type="datetimeFigureOut">
              <a:rPr lang="en-US" smtClean="0"/>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A2A443-B422-3D43-8C42-F3CD85E0EC6E}"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EADC0-CC5A-144A-AAD8-DDEB71806637}" type="datetimeFigureOut">
              <a:rPr lang="en-US" smtClean="0"/>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A2A443-B422-3D43-8C42-F3CD85E0EC6E}"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D8EADC0-CC5A-144A-AAD8-DDEB71806637}"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2A443-B422-3D43-8C42-F3CD85E0EC6E}"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D8EADC0-CC5A-144A-AAD8-DDEB71806637}"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2A443-B422-3D43-8C42-F3CD85E0EC6E}"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EADC0-CC5A-144A-AAD8-DDEB71806637}" type="datetimeFigureOut">
              <a:rPr lang="en-US" smtClean="0"/>
              <a:t>1/29/2019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2A443-B422-3D43-8C42-F3CD85E0EC6E}"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icoachmath.com/Sitemap/images/Cuboid1.jpg" TargetMode="External"/><Relationship Id="rId2" Type="http://schemas.openxmlformats.org/officeDocument/2006/relationships/hyperlink" Target="http://sunhousescience.blogspot.com/" TargetMode="External"/><Relationship Id="rId1" Type="http://schemas.openxmlformats.org/officeDocument/2006/relationships/slideLayout" Target="../slideLayouts/slideLayout2.xml"/><Relationship Id="rId5" Type="http://schemas.openxmlformats.org/officeDocument/2006/relationships/hyperlink" Target="http://www.stevespangler.com/stevespangler/uploads/2008/07/seven-layer-column.png" TargetMode="External"/><Relationship Id="rId4" Type="http://schemas.openxmlformats.org/officeDocument/2006/relationships/hyperlink" Target="http://tinfoiler.com/wp-content/uploads/2010/05/Oil-and-water.jp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Density Continued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85698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4294967295"/>
          </p:nvPr>
        </p:nvSpPr>
        <p:spPr>
          <a:xfrm>
            <a:off x="0" y="836613"/>
            <a:ext cx="8229600" cy="5257800"/>
          </a:xfrm>
        </p:spPr>
        <p:txBody>
          <a:bodyPr>
            <a:normAutofit lnSpcReduction="10000"/>
          </a:bodyPr>
          <a:lstStyle/>
          <a:p>
            <a:pPr eaLnBrk="1" hangingPunct="1">
              <a:buFontTx/>
              <a:buNone/>
              <a:defRPr/>
            </a:pPr>
            <a:r>
              <a:rPr lang="en-US" b="1" dirty="0">
                <a:latin typeface="Times New Roman" charset="0"/>
                <a:cs typeface="+mn-cs"/>
              </a:rPr>
              <a:t>	The density of five liquids are measured as follows:</a:t>
            </a:r>
          </a:p>
          <a:p>
            <a:pPr lvl="1" eaLnBrk="1" hangingPunct="1">
              <a:defRPr/>
            </a:pPr>
            <a:r>
              <a:rPr lang="en-US" b="1" dirty="0">
                <a:latin typeface="Times New Roman" charset="0"/>
              </a:rPr>
              <a:t>Liquid 1: 1.0 g/mL</a:t>
            </a:r>
          </a:p>
          <a:p>
            <a:pPr lvl="1" eaLnBrk="1" hangingPunct="1">
              <a:defRPr/>
            </a:pPr>
            <a:r>
              <a:rPr lang="en-US" b="1" dirty="0">
                <a:latin typeface="Times New Roman" charset="0"/>
              </a:rPr>
              <a:t>Liquid 2: 1.38 g/mL</a:t>
            </a:r>
          </a:p>
          <a:p>
            <a:pPr lvl="1" eaLnBrk="1" hangingPunct="1">
              <a:defRPr/>
            </a:pPr>
            <a:r>
              <a:rPr lang="en-US" b="1" dirty="0">
                <a:latin typeface="Times New Roman" charset="0"/>
              </a:rPr>
              <a:t>Liquid 3: 0.77 g/mL</a:t>
            </a:r>
          </a:p>
          <a:p>
            <a:pPr lvl="1" eaLnBrk="1" hangingPunct="1">
              <a:defRPr/>
            </a:pPr>
            <a:r>
              <a:rPr lang="en-US" b="1" dirty="0">
                <a:latin typeface="Times New Roman" charset="0"/>
              </a:rPr>
              <a:t>Liquid 4: 2.95 g/mL</a:t>
            </a:r>
          </a:p>
          <a:p>
            <a:pPr lvl="1" eaLnBrk="1" hangingPunct="1">
              <a:defRPr/>
            </a:pPr>
            <a:r>
              <a:rPr lang="en-US" b="1" dirty="0">
                <a:latin typeface="Times New Roman" charset="0"/>
              </a:rPr>
              <a:t>Liquid 5: 0.056 g/mL</a:t>
            </a:r>
          </a:p>
          <a:p>
            <a:pPr eaLnBrk="1" hangingPunct="1">
              <a:defRPr/>
            </a:pPr>
            <a:endParaRPr lang="en-US" b="1" dirty="0">
              <a:latin typeface="Times New Roman" charset="0"/>
              <a:cs typeface="+mn-cs"/>
            </a:endParaRPr>
          </a:p>
          <a:p>
            <a:pPr eaLnBrk="1" hangingPunct="1">
              <a:buFontTx/>
              <a:buNone/>
              <a:defRPr/>
            </a:pPr>
            <a:r>
              <a:rPr lang="en-US" b="1" dirty="0">
                <a:latin typeface="Times New Roman" charset="0"/>
                <a:cs typeface="+mn-cs"/>
              </a:rPr>
              <a:t>	Draw a picture of all 5 liquids in a test tube how they would layer according to density</a:t>
            </a:r>
          </a:p>
        </p:txBody>
      </p:sp>
      <p:graphicFrame>
        <p:nvGraphicFramePr>
          <p:cNvPr id="4" name="Table 3"/>
          <p:cNvGraphicFramePr>
            <a:graphicFrameLocks noGrp="1"/>
          </p:cNvGraphicFramePr>
          <p:nvPr/>
        </p:nvGraphicFramePr>
        <p:xfrm>
          <a:off x="5795963" y="1989138"/>
          <a:ext cx="2286000" cy="2819402"/>
        </p:xfrm>
        <a:graphic>
          <a:graphicData uri="http://schemas.openxmlformats.org/drawingml/2006/table">
            <a:tbl>
              <a:tblPr/>
              <a:tblGrid>
                <a:gridCol w="2286000"/>
              </a:tblGrid>
              <a:tr h="563563">
                <a:tc>
                  <a:txBody>
                    <a:bodyPr/>
                    <a:lstStyle>
                      <a:lvl1pPr algn="l">
                        <a:defRPr sz="2800">
                          <a:solidFill>
                            <a:schemeClr val="tx1"/>
                          </a:solidFill>
                          <a:latin typeface="Times New Roman" pitchFamily="18" charset="0"/>
                        </a:defRPr>
                      </a:lvl1pPr>
                      <a:lvl2pPr marL="37931725" indent="-37474525" algn="l">
                        <a:defRPr sz="2400">
                          <a:solidFill>
                            <a:schemeClr val="tx1"/>
                          </a:solidFill>
                          <a:latin typeface="Times New Roman" pitchFamily="18" charset="0"/>
                        </a:defRPr>
                      </a:lvl2pPr>
                      <a:lvl3pPr>
                        <a:defRPr sz="2000">
                          <a:solidFill>
                            <a:schemeClr val="tx1"/>
                          </a:solidFill>
                          <a:latin typeface="Times New Roman" pitchFamily="18" charset="0"/>
                        </a:defRPr>
                      </a:lvl3pPr>
                      <a:lvl4pPr>
                        <a:defRPr>
                          <a:solidFill>
                            <a:schemeClr val="tx1"/>
                          </a:solidFill>
                          <a:latin typeface="Times New Roman" pitchFamily="18" charset="0"/>
                        </a:defRPr>
                      </a:lvl4pPr>
                      <a:lvl5pPr>
                        <a:defRPr>
                          <a:solidFill>
                            <a:schemeClr val="tx1"/>
                          </a:solidFill>
                          <a:latin typeface="Times New Roman" pitchFamily="18" charset="0"/>
                        </a:defRPr>
                      </a:lvl5pPr>
                      <a:lvl6pPr marL="457200" fontAlgn="base">
                        <a:spcBef>
                          <a:spcPct val="20000"/>
                        </a:spcBef>
                        <a:spcAft>
                          <a:spcPct val="0"/>
                        </a:spcAft>
                        <a:defRPr>
                          <a:solidFill>
                            <a:schemeClr val="tx1"/>
                          </a:solidFill>
                          <a:latin typeface="Times New Roman" pitchFamily="18" charset="0"/>
                        </a:defRPr>
                      </a:lvl6pPr>
                      <a:lvl7pPr marL="914400" fontAlgn="base">
                        <a:spcBef>
                          <a:spcPct val="20000"/>
                        </a:spcBef>
                        <a:spcAft>
                          <a:spcPct val="0"/>
                        </a:spcAft>
                        <a:defRPr>
                          <a:solidFill>
                            <a:schemeClr val="tx1"/>
                          </a:solidFill>
                          <a:latin typeface="Times New Roman" pitchFamily="18" charset="0"/>
                        </a:defRPr>
                      </a:lvl7pPr>
                      <a:lvl8pPr marL="1371600" fontAlgn="base">
                        <a:spcBef>
                          <a:spcPct val="20000"/>
                        </a:spcBef>
                        <a:spcAft>
                          <a:spcPct val="0"/>
                        </a:spcAft>
                        <a:defRPr>
                          <a:solidFill>
                            <a:schemeClr val="tx1"/>
                          </a:solidFill>
                          <a:latin typeface="Times New Roman" pitchFamily="18" charset="0"/>
                        </a:defRPr>
                      </a:lvl8pPr>
                      <a:lvl9pPr marL="1828800"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Times New Roman" pitchFamily="18" charset="0"/>
                        </a:rPr>
                        <a:t>Liquid 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8A"/>
                    </a:solidFill>
                  </a:tcPr>
                </a:tc>
              </a:tr>
              <a:tr h="563563">
                <a:tc>
                  <a:txBody>
                    <a:bodyPr/>
                    <a:lstStyle>
                      <a:lvl1pPr algn="l">
                        <a:defRPr sz="2800">
                          <a:solidFill>
                            <a:schemeClr val="tx1"/>
                          </a:solidFill>
                          <a:latin typeface="Times New Roman" pitchFamily="18" charset="0"/>
                        </a:defRPr>
                      </a:lvl1pPr>
                      <a:lvl2pPr marL="37931725" indent="-37474525" algn="l">
                        <a:defRPr sz="2400">
                          <a:solidFill>
                            <a:schemeClr val="tx1"/>
                          </a:solidFill>
                          <a:latin typeface="Times New Roman" pitchFamily="18" charset="0"/>
                        </a:defRPr>
                      </a:lvl2pPr>
                      <a:lvl3pPr>
                        <a:defRPr sz="2000">
                          <a:solidFill>
                            <a:schemeClr val="tx1"/>
                          </a:solidFill>
                          <a:latin typeface="Times New Roman" pitchFamily="18" charset="0"/>
                        </a:defRPr>
                      </a:lvl3pPr>
                      <a:lvl4pPr>
                        <a:defRPr>
                          <a:solidFill>
                            <a:schemeClr val="tx1"/>
                          </a:solidFill>
                          <a:latin typeface="Times New Roman" pitchFamily="18" charset="0"/>
                        </a:defRPr>
                      </a:lvl4pPr>
                      <a:lvl5pPr>
                        <a:defRPr>
                          <a:solidFill>
                            <a:schemeClr val="tx1"/>
                          </a:solidFill>
                          <a:latin typeface="Times New Roman" pitchFamily="18" charset="0"/>
                        </a:defRPr>
                      </a:lvl5pPr>
                      <a:lvl6pPr marL="457200" fontAlgn="base">
                        <a:spcBef>
                          <a:spcPct val="20000"/>
                        </a:spcBef>
                        <a:spcAft>
                          <a:spcPct val="0"/>
                        </a:spcAft>
                        <a:defRPr>
                          <a:solidFill>
                            <a:schemeClr val="tx1"/>
                          </a:solidFill>
                          <a:latin typeface="Times New Roman" pitchFamily="18" charset="0"/>
                        </a:defRPr>
                      </a:lvl6pPr>
                      <a:lvl7pPr marL="914400" fontAlgn="base">
                        <a:spcBef>
                          <a:spcPct val="20000"/>
                        </a:spcBef>
                        <a:spcAft>
                          <a:spcPct val="0"/>
                        </a:spcAft>
                        <a:defRPr>
                          <a:solidFill>
                            <a:schemeClr val="tx1"/>
                          </a:solidFill>
                          <a:latin typeface="Times New Roman" pitchFamily="18" charset="0"/>
                        </a:defRPr>
                      </a:lvl7pPr>
                      <a:lvl8pPr marL="1371600" fontAlgn="base">
                        <a:spcBef>
                          <a:spcPct val="20000"/>
                        </a:spcBef>
                        <a:spcAft>
                          <a:spcPct val="0"/>
                        </a:spcAft>
                        <a:defRPr>
                          <a:solidFill>
                            <a:schemeClr val="tx1"/>
                          </a:solidFill>
                          <a:latin typeface="Times New Roman" pitchFamily="18" charset="0"/>
                        </a:defRPr>
                      </a:lvl8pPr>
                      <a:lvl9pPr marL="1828800"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Times New Roman" pitchFamily="18" charset="0"/>
                        </a:rPr>
                        <a:t>Liquid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A"/>
                    </a:solidFill>
                  </a:tcPr>
                </a:tc>
              </a:tr>
              <a:tr h="565150">
                <a:tc>
                  <a:txBody>
                    <a:bodyPr/>
                    <a:lstStyle>
                      <a:lvl1pPr algn="l">
                        <a:defRPr sz="2800">
                          <a:solidFill>
                            <a:schemeClr val="tx1"/>
                          </a:solidFill>
                          <a:latin typeface="Times New Roman" pitchFamily="18" charset="0"/>
                        </a:defRPr>
                      </a:lvl1pPr>
                      <a:lvl2pPr marL="37931725" indent="-37474525" algn="l">
                        <a:defRPr sz="2400">
                          <a:solidFill>
                            <a:schemeClr val="tx1"/>
                          </a:solidFill>
                          <a:latin typeface="Times New Roman" pitchFamily="18" charset="0"/>
                        </a:defRPr>
                      </a:lvl2pPr>
                      <a:lvl3pPr>
                        <a:defRPr sz="2000">
                          <a:solidFill>
                            <a:schemeClr val="tx1"/>
                          </a:solidFill>
                          <a:latin typeface="Times New Roman" pitchFamily="18" charset="0"/>
                        </a:defRPr>
                      </a:lvl3pPr>
                      <a:lvl4pPr>
                        <a:defRPr>
                          <a:solidFill>
                            <a:schemeClr val="tx1"/>
                          </a:solidFill>
                          <a:latin typeface="Times New Roman" pitchFamily="18" charset="0"/>
                        </a:defRPr>
                      </a:lvl4pPr>
                      <a:lvl5pPr>
                        <a:defRPr>
                          <a:solidFill>
                            <a:schemeClr val="tx1"/>
                          </a:solidFill>
                          <a:latin typeface="Times New Roman" pitchFamily="18" charset="0"/>
                        </a:defRPr>
                      </a:lvl5pPr>
                      <a:lvl6pPr marL="457200" fontAlgn="base">
                        <a:spcBef>
                          <a:spcPct val="20000"/>
                        </a:spcBef>
                        <a:spcAft>
                          <a:spcPct val="0"/>
                        </a:spcAft>
                        <a:defRPr>
                          <a:solidFill>
                            <a:schemeClr val="tx1"/>
                          </a:solidFill>
                          <a:latin typeface="Times New Roman" pitchFamily="18" charset="0"/>
                        </a:defRPr>
                      </a:lvl6pPr>
                      <a:lvl7pPr marL="914400" fontAlgn="base">
                        <a:spcBef>
                          <a:spcPct val="20000"/>
                        </a:spcBef>
                        <a:spcAft>
                          <a:spcPct val="0"/>
                        </a:spcAft>
                        <a:defRPr>
                          <a:solidFill>
                            <a:schemeClr val="tx1"/>
                          </a:solidFill>
                          <a:latin typeface="Times New Roman" pitchFamily="18" charset="0"/>
                        </a:defRPr>
                      </a:lvl7pPr>
                      <a:lvl8pPr marL="1371600" fontAlgn="base">
                        <a:spcBef>
                          <a:spcPct val="20000"/>
                        </a:spcBef>
                        <a:spcAft>
                          <a:spcPct val="0"/>
                        </a:spcAft>
                        <a:defRPr>
                          <a:solidFill>
                            <a:schemeClr val="tx1"/>
                          </a:solidFill>
                          <a:latin typeface="Times New Roman" pitchFamily="18" charset="0"/>
                        </a:defRPr>
                      </a:lvl8pPr>
                      <a:lvl9pPr marL="1828800"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Times New Roman" pitchFamily="18" charset="0"/>
                        </a:rPr>
                        <a:t>Liquid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D"/>
                    </a:solidFill>
                  </a:tcPr>
                </a:tc>
              </a:tr>
              <a:tr h="563563">
                <a:tc>
                  <a:txBody>
                    <a:bodyPr/>
                    <a:lstStyle>
                      <a:lvl1pPr algn="l">
                        <a:defRPr sz="2800">
                          <a:solidFill>
                            <a:schemeClr val="tx1"/>
                          </a:solidFill>
                          <a:latin typeface="Times New Roman" pitchFamily="18" charset="0"/>
                        </a:defRPr>
                      </a:lvl1pPr>
                      <a:lvl2pPr marL="37931725" indent="-37474525" algn="l">
                        <a:defRPr sz="2400">
                          <a:solidFill>
                            <a:schemeClr val="tx1"/>
                          </a:solidFill>
                          <a:latin typeface="Times New Roman" pitchFamily="18" charset="0"/>
                        </a:defRPr>
                      </a:lvl2pPr>
                      <a:lvl3pPr>
                        <a:defRPr sz="2000">
                          <a:solidFill>
                            <a:schemeClr val="tx1"/>
                          </a:solidFill>
                          <a:latin typeface="Times New Roman" pitchFamily="18" charset="0"/>
                        </a:defRPr>
                      </a:lvl3pPr>
                      <a:lvl4pPr>
                        <a:defRPr>
                          <a:solidFill>
                            <a:schemeClr val="tx1"/>
                          </a:solidFill>
                          <a:latin typeface="Times New Roman" pitchFamily="18" charset="0"/>
                        </a:defRPr>
                      </a:lvl4pPr>
                      <a:lvl5pPr>
                        <a:defRPr>
                          <a:solidFill>
                            <a:schemeClr val="tx1"/>
                          </a:solidFill>
                          <a:latin typeface="Times New Roman" pitchFamily="18" charset="0"/>
                        </a:defRPr>
                      </a:lvl5pPr>
                      <a:lvl6pPr marL="457200" fontAlgn="base">
                        <a:spcBef>
                          <a:spcPct val="20000"/>
                        </a:spcBef>
                        <a:spcAft>
                          <a:spcPct val="0"/>
                        </a:spcAft>
                        <a:defRPr>
                          <a:solidFill>
                            <a:schemeClr val="tx1"/>
                          </a:solidFill>
                          <a:latin typeface="Times New Roman" pitchFamily="18" charset="0"/>
                        </a:defRPr>
                      </a:lvl6pPr>
                      <a:lvl7pPr marL="914400" fontAlgn="base">
                        <a:spcBef>
                          <a:spcPct val="20000"/>
                        </a:spcBef>
                        <a:spcAft>
                          <a:spcPct val="0"/>
                        </a:spcAft>
                        <a:defRPr>
                          <a:solidFill>
                            <a:schemeClr val="tx1"/>
                          </a:solidFill>
                          <a:latin typeface="Times New Roman" pitchFamily="18" charset="0"/>
                        </a:defRPr>
                      </a:lvl7pPr>
                      <a:lvl8pPr marL="1371600" fontAlgn="base">
                        <a:spcBef>
                          <a:spcPct val="20000"/>
                        </a:spcBef>
                        <a:spcAft>
                          <a:spcPct val="0"/>
                        </a:spcAft>
                        <a:defRPr>
                          <a:solidFill>
                            <a:schemeClr val="tx1"/>
                          </a:solidFill>
                          <a:latin typeface="Times New Roman" pitchFamily="18" charset="0"/>
                        </a:defRPr>
                      </a:lvl8pPr>
                      <a:lvl9pPr marL="1828800"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Times New Roman" pitchFamily="18" charset="0"/>
                        </a:rPr>
                        <a:t>Liquid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A"/>
                    </a:solidFill>
                  </a:tcPr>
                </a:tc>
              </a:tr>
              <a:tr h="563563">
                <a:tc>
                  <a:txBody>
                    <a:bodyPr/>
                    <a:lstStyle>
                      <a:lvl1pPr algn="l">
                        <a:defRPr sz="2800">
                          <a:solidFill>
                            <a:schemeClr val="tx1"/>
                          </a:solidFill>
                          <a:latin typeface="Times New Roman" pitchFamily="18" charset="0"/>
                        </a:defRPr>
                      </a:lvl1pPr>
                      <a:lvl2pPr marL="37931725" indent="-37474525" algn="l">
                        <a:defRPr sz="2400">
                          <a:solidFill>
                            <a:schemeClr val="tx1"/>
                          </a:solidFill>
                          <a:latin typeface="Times New Roman" pitchFamily="18" charset="0"/>
                        </a:defRPr>
                      </a:lvl2pPr>
                      <a:lvl3pPr>
                        <a:defRPr sz="2000">
                          <a:solidFill>
                            <a:schemeClr val="tx1"/>
                          </a:solidFill>
                          <a:latin typeface="Times New Roman" pitchFamily="18" charset="0"/>
                        </a:defRPr>
                      </a:lvl3pPr>
                      <a:lvl4pPr>
                        <a:defRPr>
                          <a:solidFill>
                            <a:schemeClr val="tx1"/>
                          </a:solidFill>
                          <a:latin typeface="Times New Roman" pitchFamily="18" charset="0"/>
                        </a:defRPr>
                      </a:lvl4pPr>
                      <a:lvl5pPr>
                        <a:defRPr>
                          <a:solidFill>
                            <a:schemeClr val="tx1"/>
                          </a:solidFill>
                          <a:latin typeface="Times New Roman" pitchFamily="18" charset="0"/>
                        </a:defRPr>
                      </a:lvl5pPr>
                      <a:lvl6pPr marL="457200" fontAlgn="base">
                        <a:spcBef>
                          <a:spcPct val="20000"/>
                        </a:spcBef>
                        <a:spcAft>
                          <a:spcPct val="0"/>
                        </a:spcAft>
                        <a:defRPr>
                          <a:solidFill>
                            <a:schemeClr val="tx1"/>
                          </a:solidFill>
                          <a:latin typeface="Times New Roman" pitchFamily="18" charset="0"/>
                        </a:defRPr>
                      </a:lvl6pPr>
                      <a:lvl7pPr marL="914400" fontAlgn="base">
                        <a:spcBef>
                          <a:spcPct val="20000"/>
                        </a:spcBef>
                        <a:spcAft>
                          <a:spcPct val="0"/>
                        </a:spcAft>
                        <a:defRPr>
                          <a:solidFill>
                            <a:schemeClr val="tx1"/>
                          </a:solidFill>
                          <a:latin typeface="Times New Roman" pitchFamily="18" charset="0"/>
                        </a:defRPr>
                      </a:lvl7pPr>
                      <a:lvl8pPr marL="1371600" fontAlgn="base">
                        <a:spcBef>
                          <a:spcPct val="20000"/>
                        </a:spcBef>
                        <a:spcAft>
                          <a:spcPct val="0"/>
                        </a:spcAft>
                        <a:defRPr>
                          <a:solidFill>
                            <a:schemeClr val="tx1"/>
                          </a:solidFill>
                          <a:latin typeface="Times New Roman" pitchFamily="18" charset="0"/>
                        </a:defRPr>
                      </a:lvl8pPr>
                      <a:lvl9pPr marL="1828800"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Times New Roman" pitchFamily="18" charset="0"/>
                        </a:rPr>
                        <a:t>Liquid 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D"/>
                    </a:solidFill>
                  </a:tcPr>
                </a:tc>
              </a:tr>
            </a:tbl>
          </a:graphicData>
        </a:graphic>
      </p:graphicFrame>
    </p:spTree>
    <p:extLst>
      <p:ext uri="{BB962C8B-B14F-4D97-AF65-F5344CB8AC3E}">
        <p14:creationId xmlns:p14="http://schemas.microsoft.com/office/powerpoint/2010/main" val="8845399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idx="4294967295"/>
          </p:nvPr>
        </p:nvSpPr>
        <p:spPr>
          <a:xfrm>
            <a:off x="0" y="0"/>
            <a:ext cx="8229600" cy="1143000"/>
          </a:xfrm>
        </p:spPr>
        <p:txBody>
          <a:bodyPr/>
          <a:lstStyle/>
          <a:p>
            <a:pPr eaLnBrk="1" hangingPunct="1">
              <a:defRPr/>
            </a:pPr>
            <a:r>
              <a:rPr lang="en-US">
                <a:latin typeface="Times New Roman" charset="0"/>
                <a:cs typeface="+mj-cs"/>
              </a:rPr>
              <a:t>Liquid Layers</a:t>
            </a:r>
          </a:p>
        </p:txBody>
      </p:sp>
      <p:sp>
        <p:nvSpPr>
          <p:cNvPr id="22531" name="Rectangle 5"/>
          <p:cNvSpPr>
            <a:spLocks noGrp="1" noChangeArrowheads="1"/>
          </p:cNvSpPr>
          <p:nvPr>
            <p:ph type="body" sz="half" idx="4294967295"/>
          </p:nvPr>
        </p:nvSpPr>
        <p:spPr>
          <a:xfrm>
            <a:off x="0" y="1196975"/>
            <a:ext cx="5791200" cy="5105400"/>
          </a:xfrm>
        </p:spPr>
        <p:txBody>
          <a:bodyPr/>
          <a:lstStyle/>
          <a:p>
            <a:pPr eaLnBrk="1" hangingPunct="1">
              <a:buFontTx/>
              <a:buNone/>
              <a:defRPr/>
            </a:pPr>
            <a:r>
              <a:rPr lang="en-US" sz="2800" b="1" dirty="0">
                <a:latin typeface="Times New Roman" charset="0"/>
                <a:cs typeface="+mn-cs"/>
              </a:rPr>
              <a:t>	Check out this picture. Which layer has the highest density?</a:t>
            </a:r>
          </a:p>
          <a:p>
            <a:pPr eaLnBrk="1" hangingPunct="1">
              <a:buFontTx/>
              <a:buNone/>
              <a:defRPr/>
            </a:pPr>
            <a:r>
              <a:rPr lang="en-US" sz="2800" b="1" dirty="0">
                <a:latin typeface="Times New Roman" charset="0"/>
                <a:cs typeface="+mn-cs"/>
              </a:rPr>
              <a:t>	Which layer has the lowest density?</a:t>
            </a:r>
          </a:p>
          <a:p>
            <a:pPr eaLnBrk="1" hangingPunct="1">
              <a:buFontTx/>
              <a:buNone/>
              <a:defRPr/>
            </a:pPr>
            <a:r>
              <a:rPr lang="en-US" sz="2800" b="1" dirty="0">
                <a:latin typeface="Times New Roman" charset="0"/>
                <a:cs typeface="+mn-cs"/>
              </a:rPr>
              <a:t>	Imagine that the liquids have the following densities: </a:t>
            </a:r>
          </a:p>
          <a:p>
            <a:pPr lvl="1" eaLnBrk="1" hangingPunct="1">
              <a:defRPr/>
            </a:pPr>
            <a:r>
              <a:rPr lang="en-US" sz="2400" b="1" dirty="0">
                <a:latin typeface="Times New Roman" charset="0"/>
              </a:rPr>
              <a:t>10g/cm</a:t>
            </a:r>
            <a:r>
              <a:rPr lang="en-US" sz="2400" b="1" baseline="30000" dirty="0">
                <a:latin typeface="Times New Roman" charset="0"/>
              </a:rPr>
              <a:t>3</a:t>
            </a:r>
            <a:r>
              <a:rPr lang="en-US" sz="2400" b="1" dirty="0">
                <a:latin typeface="Times New Roman" charset="0"/>
              </a:rPr>
              <a:t>.	3g/cm</a:t>
            </a:r>
            <a:r>
              <a:rPr lang="en-US" sz="2400" b="1" baseline="30000" dirty="0">
                <a:latin typeface="Times New Roman" charset="0"/>
              </a:rPr>
              <a:t>3</a:t>
            </a:r>
            <a:r>
              <a:rPr lang="en-US" sz="2400" b="1" dirty="0">
                <a:latin typeface="Times New Roman" charset="0"/>
              </a:rPr>
              <a:t>.</a:t>
            </a:r>
          </a:p>
          <a:p>
            <a:pPr lvl="1" eaLnBrk="1" hangingPunct="1">
              <a:defRPr/>
            </a:pPr>
            <a:r>
              <a:rPr lang="en-US" sz="2400" b="1" dirty="0">
                <a:latin typeface="Times New Roman" charset="0"/>
              </a:rPr>
              <a:t>6g/cm</a:t>
            </a:r>
            <a:r>
              <a:rPr lang="en-US" sz="2400" b="1" baseline="30000" dirty="0">
                <a:latin typeface="Times New Roman" charset="0"/>
              </a:rPr>
              <a:t>3</a:t>
            </a:r>
            <a:r>
              <a:rPr lang="en-US" sz="2400" b="1" dirty="0">
                <a:latin typeface="Times New Roman" charset="0"/>
              </a:rPr>
              <a:t>.		5g/cm</a:t>
            </a:r>
            <a:r>
              <a:rPr lang="en-US" sz="2400" b="1" baseline="30000" dirty="0">
                <a:latin typeface="Times New Roman" charset="0"/>
              </a:rPr>
              <a:t>3</a:t>
            </a:r>
            <a:r>
              <a:rPr lang="en-US" sz="2400" b="1" dirty="0">
                <a:latin typeface="Times New Roman" charset="0"/>
              </a:rPr>
              <a:t>.</a:t>
            </a:r>
          </a:p>
          <a:p>
            <a:pPr eaLnBrk="1" hangingPunct="1">
              <a:buFontTx/>
              <a:buNone/>
              <a:defRPr/>
            </a:pPr>
            <a:r>
              <a:rPr lang="en-US" sz="2800" b="1" dirty="0">
                <a:latin typeface="Times New Roman" charset="0"/>
                <a:cs typeface="+mn-cs"/>
              </a:rPr>
              <a:t>	Which number would go with which layer?</a:t>
            </a:r>
          </a:p>
        </p:txBody>
      </p:sp>
      <p:pic>
        <p:nvPicPr>
          <p:cNvPr id="22532" name="Picture 7" descr="density column 3"/>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r="66144" b="59636"/>
          <a:stretch>
            <a:fillRect/>
          </a:stretch>
        </p:blipFill>
        <p:spPr>
          <a:xfrm>
            <a:off x="6426200" y="1773238"/>
            <a:ext cx="2717800" cy="4495800"/>
          </a:xfrm>
        </p:spPr>
      </p:pic>
      <p:sp>
        <p:nvSpPr>
          <p:cNvPr id="24586" name="Text Box 10"/>
          <p:cNvSpPr txBox="1">
            <a:spLocks noChangeArrowheads="1"/>
          </p:cNvSpPr>
          <p:nvPr/>
        </p:nvSpPr>
        <p:spPr bwMode="auto">
          <a:xfrm>
            <a:off x="7528719" y="5643564"/>
            <a:ext cx="1119187"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defRPr sz="2400">
                <a:solidFill>
                  <a:schemeClr val="tx1"/>
                </a:solidFill>
                <a:latin typeface="Times New Roman" charset="0"/>
                <a:ea typeface="ＭＳ Ｐゴシック" charset="0"/>
              </a:defRPr>
            </a:lvl9pPr>
          </a:lstStyle>
          <a:p>
            <a:pPr algn="l">
              <a:spcBef>
                <a:spcPct val="0"/>
              </a:spcBef>
            </a:pPr>
            <a:r>
              <a:rPr lang="en-US" sz="1800" b="1" dirty="0">
                <a:latin typeface="Arial" charset="0"/>
              </a:rPr>
              <a:t>10 g/cm</a:t>
            </a:r>
            <a:r>
              <a:rPr lang="en-US" sz="1800" b="1" baseline="30000" dirty="0">
                <a:latin typeface="Arial" charset="0"/>
              </a:rPr>
              <a:t>3</a:t>
            </a:r>
          </a:p>
        </p:txBody>
      </p:sp>
      <p:sp>
        <p:nvSpPr>
          <p:cNvPr id="2" name="Text Box 10"/>
          <p:cNvSpPr txBox="1">
            <a:spLocks noChangeArrowheads="1"/>
          </p:cNvSpPr>
          <p:nvPr/>
        </p:nvSpPr>
        <p:spPr bwMode="auto">
          <a:xfrm>
            <a:off x="8126413" y="3789363"/>
            <a:ext cx="1017587"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defRPr sz="2400">
                <a:solidFill>
                  <a:schemeClr val="tx1"/>
                </a:solidFill>
                <a:latin typeface="Times New Roman" charset="0"/>
                <a:ea typeface="ＭＳ Ｐゴシック" charset="0"/>
              </a:defRPr>
            </a:lvl9pPr>
          </a:lstStyle>
          <a:p>
            <a:pPr algn="l">
              <a:spcBef>
                <a:spcPct val="0"/>
              </a:spcBef>
            </a:pPr>
            <a:r>
              <a:rPr lang="en-US" sz="1800" b="1">
                <a:latin typeface="Arial" charset="0"/>
              </a:rPr>
              <a:t>3 g/cm</a:t>
            </a:r>
            <a:r>
              <a:rPr lang="en-US" sz="1800" b="1" baseline="30000">
                <a:latin typeface="Arial" charset="0"/>
              </a:rPr>
              <a:t>3</a:t>
            </a:r>
          </a:p>
        </p:txBody>
      </p:sp>
      <p:sp>
        <p:nvSpPr>
          <p:cNvPr id="3" name="Text Box 10"/>
          <p:cNvSpPr txBox="1">
            <a:spLocks noChangeArrowheads="1"/>
          </p:cNvSpPr>
          <p:nvPr/>
        </p:nvSpPr>
        <p:spPr bwMode="auto">
          <a:xfrm>
            <a:off x="8151813" y="5013325"/>
            <a:ext cx="992187"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defRPr sz="2400">
                <a:solidFill>
                  <a:schemeClr val="tx1"/>
                </a:solidFill>
                <a:latin typeface="Times New Roman" charset="0"/>
                <a:ea typeface="ＭＳ Ｐゴシック" charset="0"/>
              </a:defRPr>
            </a:lvl9pPr>
          </a:lstStyle>
          <a:p>
            <a:pPr algn="l">
              <a:spcBef>
                <a:spcPct val="0"/>
              </a:spcBef>
            </a:pPr>
            <a:r>
              <a:rPr lang="en-US" sz="1800" b="1">
                <a:latin typeface="Arial" charset="0"/>
              </a:rPr>
              <a:t>6 g/cm</a:t>
            </a:r>
            <a:r>
              <a:rPr lang="en-US" sz="1800" b="1" baseline="30000">
                <a:latin typeface="Arial" charset="0"/>
              </a:rPr>
              <a:t>3</a:t>
            </a:r>
          </a:p>
        </p:txBody>
      </p:sp>
      <p:sp>
        <p:nvSpPr>
          <p:cNvPr id="4" name="Text Box 10"/>
          <p:cNvSpPr txBox="1">
            <a:spLocks noChangeArrowheads="1"/>
          </p:cNvSpPr>
          <p:nvPr/>
        </p:nvSpPr>
        <p:spPr bwMode="auto">
          <a:xfrm>
            <a:off x="7785100" y="4401343"/>
            <a:ext cx="992187"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defRPr sz="2400">
                <a:solidFill>
                  <a:schemeClr val="tx1"/>
                </a:solidFill>
                <a:latin typeface="Times New Roman" charset="0"/>
                <a:ea typeface="ＭＳ Ｐゴシック" charset="0"/>
              </a:defRPr>
            </a:lvl9pPr>
          </a:lstStyle>
          <a:p>
            <a:pPr algn="l">
              <a:spcBef>
                <a:spcPct val="0"/>
              </a:spcBef>
            </a:pPr>
            <a:r>
              <a:rPr lang="en-US" sz="1800" b="1" dirty="0">
                <a:latin typeface="Arial" charset="0"/>
              </a:rPr>
              <a:t>5 g/cm</a:t>
            </a:r>
            <a:r>
              <a:rPr lang="en-US" sz="1800" b="1" baseline="30000" dirty="0">
                <a:latin typeface="Arial" charset="0"/>
              </a:rPr>
              <a:t>3</a:t>
            </a:r>
          </a:p>
        </p:txBody>
      </p:sp>
    </p:spTree>
    <p:extLst>
      <p:ext uri="{BB962C8B-B14F-4D97-AF65-F5344CB8AC3E}">
        <p14:creationId xmlns:p14="http://schemas.microsoft.com/office/powerpoint/2010/main" val="22036663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6" grpId="0"/>
      <p:bldP spid="2"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idx="4294967295"/>
          </p:nvPr>
        </p:nvSpPr>
        <p:spPr>
          <a:xfrm>
            <a:off x="0" y="274638"/>
            <a:ext cx="8229600" cy="1143000"/>
          </a:xfrm>
        </p:spPr>
        <p:txBody>
          <a:bodyPr>
            <a:normAutofit fontScale="90000"/>
          </a:bodyPr>
          <a:lstStyle/>
          <a:p>
            <a:pPr eaLnBrk="1" hangingPunct="1">
              <a:defRPr/>
            </a:pPr>
            <a:r>
              <a:rPr lang="en-US" sz="4000">
                <a:latin typeface="Times New Roman" charset="0"/>
                <a:cs typeface="+mj-cs"/>
              </a:rPr>
              <a:t>Liquid Layers – Try with your neighbor</a:t>
            </a:r>
          </a:p>
        </p:txBody>
      </p:sp>
      <p:sp>
        <p:nvSpPr>
          <p:cNvPr id="23555" name="Rectangle 6"/>
          <p:cNvSpPr>
            <a:spLocks noGrp="1" noChangeArrowheads="1"/>
          </p:cNvSpPr>
          <p:nvPr>
            <p:ph type="body" sz="half" idx="4294967295"/>
          </p:nvPr>
        </p:nvSpPr>
        <p:spPr>
          <a:xfrm>
            <a:off x="5329238" y="2565400"/>
            <a:ext cx="3814762" cy="4114800"/>
          </a:xfrm>
        </p:spPr>
        <p:txBody>
          <a:bodyPr/>
          <a:lstStyle/>
          <a:p>
            <a:pPr eaLnBrk="1" hangingPunct="1">
              <a:defRPr/>
            </a:pPr>
            <a:r>
              <a:rPr lang="en-US" sz="2800" dirty="0">
                <a:latin typeface="Times New Roman" charset="0"/>
                <a:cs typeface="+mn-cs"/>
              </a:rPr>
              <a:t>Which liquid has the highest density?</a:t>
            </a:r>
          </a:p>
          <a:p>
            <a:pPr eaLnBrk="1" hangingPunct="1">
              <a:defRPr/>
            </a:pPr>
            <a:r>
              <a:rPr lang="en-US" sz="2800" dirty="0">
                <a:latin typeface="Times New Roman" charset="0"/>
                <a:cs typeface="+mn-cs"/>
              </a:rPr>
              <a:t>Which liquid has the lowest density?</a:t>
            </a:r>
          </a:p>
          <a:p>
            <a:pPr eaLnBrk="1" hangingPunct="1">
              <a:defRPr/>
            </a:pPr>
            <a:r>
              <a:rPr lang="en-US" sz="2800" dirty="0">
                <a:latin typeface="Times New Roman" charset="0"/>
                <a:cs typeface="+mn-cs"/>
              </a:rPr>
              <a:t>Which liquid has the middle density?</a:t>
            </a:r>
          </a:p>
        </p:txBody>
      </p:sp>
      <p:pic>
        <p:nvPicPr>
          <p:cNvPr id="23556" name="Picture 7" descr="DensityColumn"/>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0" y="1989138"/>
            <a:ext cx="4038600" cy="4648200"/>
          </a:xfrm>
        </p:spPr>
      </p:pic>
    </p:spTree>
    <p:extLst>
      <p:ext uri="{BB962C8B-B14F-4D97-AF65-F5344CB8AC3E}">
        <p14:creationId xmlns:p14="http://schemas.microsoft.com/office/powerpoint/2010/main" val="2120338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0" y="188913"/>
            <a:ext cx="7772400" cy="1143000"/>
          </a:xfrm>
        </p:spPr>
        <p:txBody>
          <a:bodyPr>
            <a:normAutofit fontScale="90000"/>
          </a:bodyPr>
          <a:lstStyle/>
          <a:p>
            <a:pPr eaLnBrk="1" hangingPunct="1">
              <a:defRPr/>
            </a:pPr>
            <a:r>
              <a:rPr lang="en-US">
                <a:latin typeface="Times New Roman" charset="0"/>
                <a:cs typeface="+mj-cs"/>
              </a:rPr>
              <a:t>Liquid Layers </a:t>
            </a:r>
            <a:br>
              <a:rPr lang="en-US">
                <a:latin typeface="Times New Roman" charset="0"/>
                <a:cs typeface="+mj-cs"/>
              </a:rPr>
            </a:br>
            <a:r>
              <a:rPr lang="en-US">
                <a:latin typeface="Times New Roman" charset="0"/>
                <a:cs typeface="+mj-cs"/>
              </a:rPr>
              <a:t>Try on your own!</a:t>
            </a:r>
          </a:p>
        </p:txBody>
      </p:sp>
      <p:sp>
        <p:nvSpPr>
          <p:cNvPr id="24580" name="Rectangle 4"/>
          <p:cNvSpPr>
            <a:spLocks noGrp="1" noChangeArrowheads="1"/>
          </p:cNvSpPr>
          <p:nvPr>
            <p:ph type="body" sz="half" idx="4294967295"/>
          </p:nvPr>
        </p:nvSpPr>
        <p:spPr>
          <a:xfrm>
            <a:off x="0" y="1981200"/>
            <a:ext cx="3814763" cy="4114800"/>
          </a:xfrm>
        </p:spPr>
        <p:txBody>
          <a:bodyPr/>
          <a:lstStyle/>
          <a:p>
            <a:pPr eaLnBrk="1" hangingPunct="1">
              <a:buFontTx/>
              <a:buNone/>
              <a:defRPr/>
            </a:pPr>
            <a:r>
              <a:rPr lang="en-US" sz="2800" b="1" dirty="0">
                <a:latin typeface="Times New Roman" charset="0"/>
                <a:cs typeface="+mn-cs"/>
              </a:rPr>
              <a:t>	Imagine that the liquids on the right have the following densities:</a:t>
            </a:r>
          </a:p>
          <a:p>
            <a:pPr lvl="1" eaLnBrk="1" hangingPunct="1">
              <a:defRPr/>
            </a:pPr>
            <a:r>
              <a:rPr lang="en-US" sz="2400" b="1" dirty="0">
                <a:latin typeface="Times New Roman" charset="0"/>
              </a:rPr>
              <a:t>15g/cm</a:t>
            </a:r>
            <a:r>
              <a:rPr lang="en-US" sz="2400" b="1" baseline="30000" dirty="0">
                <a:latin typeface="Times New Roman" charset="0"/>
              </a:rPr>
              <a:t>3</a:t>
            </a:r>
            <a:r>
              <a:rPr lang="en-US" sz="2400" b="1" dirty="0">
                <a:latin typeface="Times New Roman" charset="0"/>
              </a:rPr>
              <a:t>      10g/cm</a:t>
            </a:r>
            <a:r>
              <a:rPr lang="en-US" sz="2400" b="1" baseline="30000" dirty="0">
                <a:latin typeface="Times New Roman" charset="0"/>
              </a:rPr>
              <a:t>3</a:t>
            </a:r>
            <a:endParaRPr lang="en-US" sz="2400" b="1" dirty="0">
              <a:latin typeface="Times New Roman" charset="0"/>
            </a:endParaRPr>
          </a:p>
          <a:p>
            <a:pPr lvl="1" eaLnBrk="1" hangingPunct="1">
              <a:defRPr/>
            </a:pPr>
            <a:r>
              <a:rPr lang="en-US" sz="2400" b="1" dirty="0">
                <a:latin typeface="Times New Roman" charset="0"/>
              </a:rPr>
              <a:t>3g/cm</a:t>
            </a:r>
            <a:r>
              <a:rPr lang="en-US" sz="2400" b="1" baseline="30000" dirty="0">
                <a:latin typeface="Times New Roman" charset="0"/>
              </a:rPr>
              <a:t>3</a:t>
            </a:r>
            <a:r>
              <a:rPr lang="en-US" sz="2400" b="1" dirty="0">
                <a:latin typeface="Times New Roman" charset="0"/>
              </a:rPr>
              <a:t>         9g/cm</a:t>
            </a:r>
            <a:r>
              <a:rPr lang="en-US" sz="2400" b="1" baseline="30000" dirty="0">
                <a:latin typeface="Times New Roman" charset="0"/>
              </a:rPr>
              <a:t>3</a:t>
            </a:r>
            <a:endParaRPr lang="en-US" sz="2400" b="1" dirty="0">
              <a:latin typeface="Times New Roman" charset="0"/>
            </a:endParaRPr>
          </a:p>
          <a:p>
            <a:pPr lvl="1" eaLnBrk="1" hangingPunct="1">
              <a:defRPr/>
            </a:pPr>
            <a:r>
              <a:rPr lang="en-US" sz="2400" b="1" dirty="0">
                <a:latin typeface="Times New Roman" charset="0"/>
              </a:rPr>
              <a:t>7g/cm</a:t>
            </a:r>
            <a:r>
              <a:rPr lang="en-US" sz="2400" b="1" baseline="30000" dirty="0">
                <a:latin typeface="Times New Roman" charset="0"/>
              </a:rPr>
              <a:t>3</a:t>
            </a:r>
            <a:r>
              <a:rPr lang="en-US" sz="2400" b="1" dirty="0">
                <a:latin typeface="Times New Roman" charset="0"/>
              </a:rPr>
              <a:t>          12g/cm</a:t>
            </a:r>
            <a:r>
              <a:rPr lang="en-US" sz="2400" b="1" baseline="30000" dirty="0">
                <a:latin typeface="Times New Roman" charset="0"/>
              </a:rPr>
              <a:t>3</a:t>
            </a:r>
            <a:endParaRPr lang="en-US" sz="2400" b="1" dirty="0">
              <a:latin typeface="Times New Roman" charset="0"/>
            </a:endParaRPr>
          </a:p>
          <a:p>
            <a:pPr eaLnBrk="1" hangingPunct="1">
              <a:buFontTx/>
              <a:buNone/>
              <a:defRPr/>
            </a:pPr>
            <a:r>
              <a:rPr lang="en-US" sz="2800" b="1" dirty="0">
                <a:latin typeface="Times New Roman" charset="0"/>
                <a:cs typeface="+mn-cs"/>
              </a:rPr>
              <a:t>	Match the colors to the correct densities.</a:t>
            </a:r>
          </a:p>
        </p:txBody>
      </p:sp>
      <p:pic>
        <p:nvPicPr>
          <p:cNvPr id="2" name="Picture 6" descr="density column 2"/>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l="32076" t="5399" r="37737" b="24161"/>
          <a:stretch>
            <a:fillRect/>
          </a:stretch>
        </p:blipFill>
        <p:spPr>
          <a:xfrm>
            <a:off x="5334000" y="1524000"/>
            <a:ext cx="3810000" cy="4876800"/>
          </a:xfrm>
        </p:spPr>
      </p:pic>
      <p:sp>
        <p:nvSpPr>
          <p:cNvPr id="24583" name="Text Box 7"/>
          <p:cNvSpPr txBox="1">
            <a:spLocks noChangeArrowheads="1"/>
          </p:cNvSpPr>
          <p:nvPr/>
        </p:nvSpPr>
        <p:spPr bwMode="auto">
          <a:xfrm>
            <a:off x="5334000" y="2514600"/>
            <a:ext cx="89058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defRPr sz="2400">
                <a:solidFill>
                  <a:schemeClr val="tx1"/>
                </a:solidFill>
                <a:latin typeface="Times New Roman" charset="0"/>
                <a:ea typeface="ＭＳ Ｐゴシック" charset="0"/>
              </a:defRPr>
            </a:lvl9pPr>
          </a:lstStyle>
          <a:p>
            <a:pPr algn="l">
              <a:spcBef>
                <a:spcPct val="0"/>
              </a:spcBef>
            </a:pPr>
            <a:r>
              <a:rPr lang="en-US" sz="1800">
                <a:latin typeface="Arial" charset="0"/>
              </a:rPr>
              <a:t>3g/cm</a:t>
            </a:r>
            <a:r>
              <a:rPr lang="en-US" sz="1800" baseline="30000">
                <a:latin typeface="Arial" charset="0"/>
              </a:rPr>
              <a:t>3</a:t>
            </a:r>
          </a:p>
        </p:txBody>
      </p:sp>
      <p:sp>
        <p:nvSpPr>
          <p:cNvPr id="24584" name="Text Box 8"/>
          <p:cNvSpPr txBox="1">
            <a:spLocks noChangeArrowheads="1"/>
          </p:cNvSpPr>
          <p:nvPr/>
        </p:nvSpPr>
        <p:spPr bwMode="auto">
          <a:xfrm>
            <a:off x="7620000" y="3124200"/>
            <a:ext cx="89058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defRPr sz="2400">
                <a:solidFill>
                  <a:schemeClr val="tx1"/>
                </a:solidFill>
                <a:latin typeface="Times New Roman" charset="0"/>
                <a:ea typeface="ＭＳ Ｐゴシック" charset="0"/>
              </a:defRPr>
            </a:lvl9pPr>
          </a:lstStyle>
          <a:p>
            <a:pPr algn="l">
              <a:spcBef>
                <a:spcPct val="0"/>
              </a:spcBef>
            </a:pPr>
            <a:r>
              <a:rPr lang="en-US" sz="1800">
                <a:latin typeface="Arial" charset="0"/>
              </a:rPr>
              <a:t>7g/cm</a:t>
            </a:r>
            <a:r>
              <a:rPr lang="en-US" sz="1800" baseline="30000">
                <a:latin typeface="Arial" charset="0"/>
              </a:rPr>
              <a:t>3</a:t>
            </a:r>
          </a:p>
        </p:txBody>
      </p:sp>
      <p:sp>
        <p:nvSpPr>
          <p:cNvPr id="24585" name="Text Box 9"/>
          <p:cNvSpPr txBox="1">
            <a:spLocks noChangeArrowheads="1"/>
          </p:cNvSpPr>
          <p:nvPr/>
        </p:nvSpPr>
        <p:spPr bwMode="auto">
          <a:xfrm>
            <a:off x="5486400" y="3810000"/>
            <a:ext cx="89058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defRPr sz="2400">
                <a:solidFill>
                  <a:schemeClr val="tx1"/>
                </a:solidFill>
                <a:latin typeface="Times New Roman" charset="0"/>
                <a:ea typeface="ＭＳ Ｐゴシック" charset="0"/>
              </a:defRPr>
            </a:lvl9pPr>
          </a:lstStyle>
          <a:p>
            <a:pPr algn="l">
              <a:spcBef>
                <a:spcPct val="0"/>
              </a:spcBef>
            </a:pPr>
            <a:r>
              <a:rPr lang="en-US" sz="1800">
                <a:latin typeface="Arial" charset="0"/>
              </a:rPr>
              <a:t>9g/cm</a:t>
            </a:r>
            <a:r>
              <a:rPr lang="en-US" sz="1800" baseline="30000">
                <a:latin typeface="Arial" charset="0"/>
              </a:rPr>
              <a:t>3</a:t>
            </a:r>
          </a:p>
        </p:txBody>
      </p:sp>
      <p:sp>
        <p:nvSpPr>
          <p:cNvPr id="24586" name="Text Box 10"/>
          <p:cNvSpPr txBox="1">
            <a:spLocks noChangeArrowheads="1"/>
          </p:cNvSpPr>
          <p:nvPr/>
        </p:nvSpPr>
        <p:spPr bwMode="auto">
          <a:xfrm>
            <a:off x="7620000" y="4495800"/>
            <a:ext cx="101758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defRPr sz="2400">
                <a:solidFill>
                  <a:schemeClr val="tx1"/>
                </a:solidFill>
                <a:latin typeface="Times New Roman" charset="0"/>
                <a:ea typeface="ＭＳ Ｐゴシック" charset="0"/>
              </a:defRPr>
            </a:lvl9pPr>
          </a:lstStyle>
          <a:p>
            <a:pPr algn="l">
              <a:spcBef>
                <a:spcPct val="0"/>
              </a:spcBef>
            </a:pPr>
            <a:r>
              <a:rPr lang="en-US" sz="1800">
                <a:latin typeface="Arial" charset="0"/>
              </a:rPr>
              <a:t>10g/cm</a:t>
            </a:r>
            <a:r>
              <a:rPr lang="en-US" sz="1800" baseline="30000">
                <a:latin typeface="Arial" charset="0"/>
              </a:rPr>
              <a:t>3</a:t>
            </a:r>
          </a:p>
        </p:txBody>
      </p:sp>
      <p:sp>
        <p:nvSpPr>
          <p:cNvPr id="24587" name="Text Box 11"/>
          <p:cNvSpPr txBox="1">
            <a:spLocks noChangeArrowheads="1"/>
          </p:cNvSpPr>
          <p:nvPr/>
        </p:nvSpPr>
        <p:spPr bwMode="auto">
          <a:xfrm>
            <a:off x="5257800" y="5029200"/>
            <a:ext cx="101758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defRPr sz="2400">
                <a:solidFill>
                  <a:schemeClr val="tx1"/>
                </a:solidFill>
                <a:latin typeface="Times New Roman" charset="0"/>
                <a:ea typeface="ＭＳ Ｐゴシック" charset="0"/>
              </a:defRPr>
            </a:lvl9pPr>
          </a:lstStyle>
          <a:p>
            <a:pPr algn="l">
              <a:spcBef>
                <a:spcPct val="0"/>
              </a:spcBef>
            </a:pPr>
            <a:r>
              <a:rPr lang="en-US" sz="1800">
                <a:latin typeface="Arial" charset="0"/>
              </a:rPr>
              <a:t>12g/cm</a:t>
            </a:r>
            <a:r>
              <a:rPr lang="en-US" sz="1800" baseline="30000">
                <a:latin typeface="Arial" charset="0"/>
              </a:rPr>
              <a:t>3</a:t>
            </a:r>
          </a:p>
        </p:txBody>
      </p:sp>
      <p:sp>
        <p:nvSpPr>
          <p:cNvPr id="24588" name="Text Box 12"/>
          <p:cNvSpPr txBox="1">
            <a:spLocks noChangeArrowheads="1"/>
          </p:cNvSpPr>
          <p:nvPr/>
        </p:nvSpPr>
        <p:spPr bwMode="auto">
          <a:xfrm>
            <a:off x="7772400" y="5638800"/>
            <a:ext cx="101758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defRPr sz="2400">
                <a:solidFill>
                  <a:schemeClr val="tx1"/>
                </a:solidFill>
                <a:latin typeface="Times New Roman" charset="0"/>
                <a:ea typeface="ＭＳ Ｐゴシック" charset="0"/>
              </a:defRPr>
            </a:lvl9pPr>
          </a:lstStyle>
          <a:p>
            <a:pPr algn="l">
              <a:spcBef>
                <a:spcPct val="0"/>
              </a:spcBef>
            </a:pPr>
            <a:r>
              <a:rPr lang="en-US" sz="1800">
                <a:latin typeface="Arial" charset="0"/>
              </a:rPr>
              <a:t>15g/cm</a:t>
            </a:r>
            <a:r>
              <a:rPr lang="en-US" sz="1800" baseline="30000">
                <a:latin typeface="Arial" charset="0"/>
              </a:rPr>
              <a:t>3</a:t>
            </a:r>
          </a:p>
        </p:txBody>
      </p:sp>
    </p:spTree>
    <p:extLst>
      <p:ext uri="{BB962C8B-B14F-4D97-AF65-F5344CB8AC3E}">
        <p14:creationId xmlns:p14="http://schemas.microsoft.com/office/powerpoint/2010/main" val="17592801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8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8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80">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4580">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58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58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58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58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587"/>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5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P spid="24584" grpId="0"/>
      <p:bldP spid="24585" grpId="0"/>
      <p:bldP spid="24586" grpId="0"/>
      <p:bldP spid="24587" grpId="0"/>
      <p:bldP spid="2458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0" y="274638"/>
            <a:ext cx="8229600" cy="1143000"/>
          </a:xfrm>
        </p:spPr>
        <p:txBody>
          <a:bodyPr/>
          <a:lstStyle/>
          <a:p>
            <a:pPr eaLnBrk="1" hangingPunct="1">
              <a:defRPr/>
            </a:pPr>
            <a:r>
              <a:rPr lang="en-US" b="1">
                <a:latin typeface="Times New Roman" charset="0"/>
                <a:cs typeface="+mj-cs"/>
              </a:rPr>
              <a:t>Review</a:t>
            </a:r>
          </a:p>
        </p:txBody>
      </p:sp>
      <p:sp>
        <p:nvSpPr>
          <p:cNvPr id="25603" name="Rectangle 3"/>
          <p:cNvSpPr>
            <a:spLocks noGrp="1" noChangeArrowheads="1"/>
          </p:cNvSpPr>
          <p:nvPr>
            <p:ph type="body" idx="4294967295"/>
          </p:nvPr>
        </p:nvSpPr>
        <p:spPr>
          <a:xfrm>
            <a:off x="0" y="1600200"/>
            <a:ext cx="8229600" cy="4525963"/>
          </a:xfrm>
        </p:spPr>
        <p:txBody>
          <a:bodyPr/>
          <a:lstStyle/>
          <a:p>
            <a:pPr eaLnBrk="1" hangingPunct="1">
              <a:buFontTx/>
              <a:buNone/>
              <a:defRPr/>
            </a:pPr>
            <a:r>
              <a:rPr lang="en-US" b="1">
                <a:latin typeface="Times New Roman" charset="0"/>
                <a:cs typeface="+mn-cs"/>
              </a:rPr>
              <a:t>	What is the formula for density?</a:t>
            </a:r>
          </a:p>
          <a:p>
            <a:pPr eaLnBrk="1" hangingPunct="1">
              <a:buFontTx/>
              <a:buNone/>
              <a:defRPr/>
            </a:pPr>
            <a:r>
              <a:rPr lang="en-US" b="1">
                <a:latin typeface="Times New Roman" charset="0"/>
                <a:cs typeface="+mn-cs"/>
              </a:rPr>
              <a:t>	What happens if you pour together liquids that have different densities?</a:t>
            </a:r>
          </a:p>
          <a:p>
            <a:pPr eaLnBrk="1" hangingPunct="1">
              <a:buFontTx/>
              <a:buNone/>
              <a:defRPr/>
            </a:pPr>
            <a:r>
              <a:rPr lang="en-US" b="1">
                <a:latin typeface="Times New Roman" charset="0"/>
                <a:cs typeface="+mn-cs"/>
              </a:rPr>
              <a:t>	Will the liquid on the top have the highest or lowest density?</a:t>
            </a:r>
          </a:p>
          <a:p>
            <a:pPr eaLnBrk="1" hangingPunct="1">
              <a:buFontTx/>
              <a:buNone/>
              <a:defRPr/>
            </a:pPr>
            <a:r>
              <a:rPr lang="en-US" b="1">
                <a:latin typeface="Times New Roman" charset="0"/>
                <a:cs typeface="+mn-cs"/>
              </a:rPr>
              <a:t>	Will the liquid on the bottom have the highest or lowest density?</a:t>
            </a:r>
          </a:p>
        </p:txBody>
      </p:sp>
    </p:spTree>
    <p:extLst>
      <p:ext uri="{BB962C8B-B14F-4D97-AF65-F5344CB8AC3E}">
        <p14:creationId xmlns:p14="http://schemas.microsoft.com/office/powerpoint/2010/main" val="3935715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0" y="274638"/>
            <a:ext cx="8229600" cy="1143000"/>
          </a:xfrm>
        </p:spPr>
        <p:txBody>
          <a:bodyPr>
            <a:normAutofit fontScale="90000"/>
          </a:bodyPr>
          <a:lstStyle/>
          <a:p>
            <a:pPr eaLnBrk="1" hangingPunct="1">
              <a:defRPr/>
            </a:pPr>
            <a:r>
              <a:rPr lang="en-US">
                <a:latin typeface="Times New Roman" charset="0"/>
                <a:cs typeface="+mj-cs"/>
              </a:rPr>
              <a:t>Super Scientist </a:t>
            </a:r>
            <a:br>
              <a:rPr lang="en-US">
                <a:latin typeface="Times New Roman" charset="0"/>
                <a:cs typeface="+mj-cs"/>
              </a:rPr>
            </a:br>
            <a:r>
              <a:rPr lang="en-US">
                <a:latin typeface="Times New Roman" charset="0"/>
                <a:cs typeface="+mj-cs"/>
              </a:rPr>
              <a:t>Question of the Day</a:t>
            </a:r>
          </a:p>
        </p:txBody>
      </p:sp>
      <p:sp>
        <p:nvSpPr>
          <p:cNvPr id="26627" name="Rectangle 3"/>
          <p:cNvSpPr>
            <a:spLocks noGrp="1" noChangeArrowheads="1"/>
          </p:cNvSpPr>
          <p:nvPr>
            <p:ph type="body" idx="4294967295"/>
          </p:nvPr>
        </p:nvSpPr>
        <p:spPr>
          <a:xfrm>
            <a:off x="0" y="1600200"/>
            <a:ext cx="8229600" cy="4525963"/>
          </a:xfrm>
        </p:spPr>
        <p:txBody>
          <a:bodyPr/>
          <a:lstStyle/>
          <a:p>
            <a:pPr eaLnBrk="1" hangingPunct="1">
              <a:defRPr/>
            </a:pPr>
            <a:r>
              <a:rPr lang="en-US">
                <a:latin typeface="Times New Roman" charset="0"/>
                <a:cs typeface="+mn-cs"/>
              </a:rPr>
              <a:t>Jake has a book, a ruler, and a balance. </a:t>
            </a:r>
          </a:p>
          <a:p>
            <a:pPr eaLnBrk="1" hangingPunct="1">
              <a:defRPr/>
            </a:pPr>
            <a:r>
              <a:rPr lang="en-US" b="1">
                <a:latin typeface="Times New Roman" charset="0"/>
                <a:cs typeface="+mn-cs"/>
              </a:rPr>
              <a:t>How can Jake find the density of the book with the tools he has?</a:t>
            </a:r>
          </a:p>
          <a:p>
            <a:pPr eaLnBrk="1" hangingPunct="1">
              <a:buFontTx/>
              <a:buNone/>
              <a:defRPr/>
            </a:pPr>
            <a:endParaRPr lang="en-US" b="1">
              <a:latin typeface="Times New Roman" charset="0"/>
              <a:cs typeface="+mn-cs"/>
            </a:endParaRPr>
          </a:p>
        </p:txBody>
      </p:sp>
      <p:pic>
        <p:nvPicPr>
          <p:cNvPr id="41987" name="Picture 4" descr="MCj028750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3962400"/>
            <a:ext cx="1470025" cy="2209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0746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endParaRPr lang="en-US">
              <a:latin typeface="Times New Roman" charset="0"/>
              <a:cs typeface="+mj-cs"/>
            </a:endParaRPr>
          </a:p>
        </p:txBody>
      </p:sp>
      <p:sp>
        <p:nvSpPr>
          <p:cNvPr id="27651" name="Rectangle 3"/>
          <p:cNvSpPr>
            <a:spLocks noGrp="1" noChangeArrowheads="1"/>
          </p:cNvSpPr>
          <p:nvPr>
            <p:ph idx="1"/>
          </p:nvPr>
        </p:nvSpPr>
        <p:spPr/>
        <p:txBody>
          <a:bodyPr/>
          <a:lstStyle/>
          <a:p>
            <a:pPr eaLnBrk="1" hangingPunct="1">
              <a:lnSpc>
                <a:spcPct val="80000"/>
              </a:lnSpc>
              <a:defRPr/>
            </a:pPr>
            <a:r>
              <a:rPr lang="en-US" sz="2800">
                <a:latin typeface="Times New Roman" charset="0"/>
                <a:cs typeface="+mn-cs"/>
                <a:hlinkClick r:id="rId2"/>
              </a:rPr>
              <a:t>http://sunhousescience.blogspot.com/</a:t>
            </a:r>
            <a:endParaRPr lang="en-US" sz="2800">
              <a:latin typeface="Times New Roman" charset="0"/>
              <a:cs typeface="+mn-cs"/>
            </a:endParaRPr>
          </a:p>
          <a:p>
            <a:pPr eaLnBrk="1" hangingPunct="1">
              <a:lnSpc>
                <a:spcPct val="80000"/>
              </a:lnSpc>
              <a:defRPr/>
            </a:pPr>
            <a:r>
              <a:rPr lang="en-US" sz="2800">
                <a:latin typeface="Times New Roman" charset="0"/>
                <a:cs typeface="+mn-cs"/>
                <a:hlinkClick r:id="rId3"/>
              </a:rPr>
              <a:t>http://www.icoachmath.com/Sitemap/images/Cuboid1.jpg</a:t>
            </a:r>
            <a:endParaRPr lang="en-US" sz="2800">
              <a:latin typeface="Times New Roman" charset="0"/>
              <a:cs typeface="+mn-cs"/>
            </a:endParaRPr>
          </a:p>
          <a:p>
            <a:pPr eaLnBrk="1" hangingPunct="1">
              <a:lnSpc>
                <a:spcPct val="80000"/>
              </a:lnSpc>
              <a:defRPr/>
            </a:pPr>
            <a:r>
              <a:rPr lang="en-US" sz="2800">
                <a:latin typeface="Times New Roman" charset="0"/>
                <a:cs typeface="+mn-cs"/>
                <a:hlinkClick r:id="rId4"/>
              </a:rPr>
              <a:t>http://tinfoiler.com/wp-content/uploads/2010/05/Oil-and-water.jpg</a:t>
            </a:r>
            <a:endParaRPr lang="en-US" sz="2800">
              <a:latin typeface="Times New Roman" charset="0"/>
              <a:cs typeface="+mn-cs"/>
            </a:endParaRPr>
          </a:p>
          <a:p>
            <a:pPr eaLnBrk="1" hangingPunct="1">
              <a:lnSpc>
                <a:spcPct val="80000"/>
              </a:lnSpc>
              <a:defRPr/>
            </a:pPr>
            <a:r>
              <a:rPr lang="en-US" sz="2800">
                <a:latin typeface="Times New Roman" charset="0"/>
                <a:cs typeface="+mn-cs"/>
                <a:hlinkClick r:id="rId5"/>
              </a:rPr>
              <a:t>http://www.stevespangler.com/stevespangler/uploads/2008/07/seven-layer-column.png</a:t>
            </a:r>
            <a:endParaRPr lang="en-US" sz="2800">
              <a:latin typeface="Times New Roman" charset="0"/>
              <a:cs typeface="+mn-cs"/>
            </a:endParaRPr>
          </a:p>
          <a:p>
            <a:pPr eaLnBrk="1" hangingPunct="1">
              <a:lnSpc>
                <a:spcPct val="80000"/>
              </a:lnSpc>
              <a:defRPr/>
            </a:pPr>
            <a:endParaRPr lang="en-US" sz="2800">
              <a:latin typeface="Times New Roman" charset="0"/>
              <a:cs typeface="+mn-cs"/>
            </a:endParaRPr>
          </a:p>
        </p:txBody>
      </p:sp>
    </p:spTree>
    <p:extLst>
      <p:ext uri="{BB962C8B-B14F-4D97-AF65-F5344CB8AC3E}">
        <p14:creationId xmlns:p14="http://schemas.microsoft.com/office/powerpoint/2010/main" val="3573487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Summary</a:t>
            </a:r>
            <a:endParaRPr lang="en-CA" dirty="0"/>
          </a:p>
        </p:txBody>
      </p:sp>
      <p:sp>
        <p:nvSpPr>
          <p:cNvPr id="3" name="Content Placeholder 2"/>
          <p:cNvSpPr>
            <a:spLocks noGrp="1"/>
          </p:cNvSpPr>
          <p:nvPr>
            <p:ph idx="1"/>
          </p:nvPr>
        </p:nvSpPr>
        <p:spPr/>
        <p:txBody>
          <a:bodyPr/>
          <a:lstStyle/>
          <a:p>
            <a:r>
              <a:rPr lang="en-US" dirty="0" smtClean="0"/>
              <a:t>LAB IS DUE IN TODAY!</a:t>
            </a:r>
          </a:p>
          <a:p>
            <a:r>
              <a:rPr lang="en-US" dirty="0" smtClean="0"/>
              <a:t>Sources </a:t>
            </a:r>
            <a:r>
              <a:rPr lang="en-US" dirty="0" smtClean="0"/>
              <a:t>of error?</a:t>
            </a:r>
          </a:p>
          <a:p>
            <a:r>
              <a:rPr lang="en-US" dirty="0" smtClean="0"/>
              <a:t>Did you have perfect density matches?</a:t>
            </a:r>
          </a:p>
          <a:p>
            <a:r>
              <a:rPr lang="en-US" dirty="0" smtClean="0"/>
              <a:t>What was the “same” for all cylinders?</a:t>
            </a:r>
          </a:p>
          <a:p>
            <a:r>
              <a:rPr lang="en-US" dirty="0" smtClean="0"/>
              <a:t>What made the densities different?</a:t>
            </a:r>
            <a:endParaRPr lang="en-CA" dirty="0"/>
          </a:p>
        </p:txBody>
      </p:sp>
    </p:spTree>
    <p:extLst>
      <p:ext uri="{BB962C8B-B14F-4D97-AF65-F5344CB8AC3E}">
        <p14:creationId xmlns:p14="http://schemas.microsoft.com/office/powerpoint/2010/main" val="3475080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0" y="1125538"/>
            <a:ext cx="9144000" cy="1143000"/>
          </a:xfrm>
        </p:spPr>
        <p:txBody>
          <a:bodyPr/>
          <a:lstStyle/>
          <a:p>
            <a:pPr eaLnBrk="1" hangingPunct="1">
              <a:defRPr/>
            </a:pPr>
            <a:r>
              <a:rPr lang="en-US" sz="3600" b="1" dirty="0">
                <a:latin typeface="Times New Roman" charset="0"/>
                <a:cs typeface="+mj-cs"/>
              </a:rPr>
              <a:t>Change Mass AND Keep Volume Same</a:t>
            </a:r>
          </a:p>
        </p:txBody>
      </p:sp>
      <p:sp>
        <p:nvSpPr>
          <p:cNvPr id="14339" name="Content Placeholder 2"/>
          <p:cNvSpPr>
            <a:spLocks noGrp="1"/>
          </p:cNvSpPr>
          <p:nvPr>
            <p:ph idx="4294967295"/>
          </p:nvPr>
        </p:nvSpPr>
        <p:spPr>
          <a:xfrm>
            <a:off x="1295400" y="2276475"/>
            <a:ext cx="7848600" cy="3744913"/>
          </a:xfrm>
        </p:spPr>
        <p:txBody>
          <a:bodyPr/>
          <a:lstStyle/>
          <a:p>
            <a:pPr eaLnBrk="1" hangingPunct="1">
              <a:buFontTx/>
              <a:buNone/>
              <a:defRPr/>
            </a:pPr>
            <a:r>
              <a:rPr lang="en-US" b="1" dirty="0">
                <a:latin typeface="Times New Roman" charset="0"/>
                <a:cs typeface="+mn-cs"/>
              </a:rPr>
              <a:t>Increase the mass </a:t>
            </a:r>
            <a:r>
              <a:rPr lang="en-US" b="1" dirty="0">
                <a:latin typeface="Times New Roman" charset="0"/>
                <a:cs typeface="+mn-cs"/>
                <a:sym typeface="Wingdings" charset="0"/>
              </a:rPr>
              <a:t> increase density</a:t>
            </a:r>
          </a:p>
          <a:p>
            <a:pPr eaLnBrk="1" hangingPunct="1">
              <a:buFontTx/>
              <a:buNone/>
              <a:defRPr/>
            </a:pPr>
            <a:r>
              <a:rPr lang="en-US" b="1" dirty="0">
                <a:latin typeface="Times New Roman" charset="0"/>
                <a:cs typeface="+mn-cs"/>
                <a:sym typeface="Wingdings" charset="0"/>
              </a:rPr>
              <a:t>Decrease the mass  decrease in density</a:t>
            </a:r>
          </a:p>
          <a:p>
            <a:pPr algn="ctr" eaLnBrk="1" hangingPunct="1">
              <a:buFontTx/>
              <a:buNone/>
              <a:defRPr/>
            </a:pPr>
            <a:r>
              <a:rPr lang="en-US" b="1" dirty="0">
                <a:latin typeface="Times New Roman" charset="0"/>
                <a:cs typeface="+mn-cs"/>
                <a:sym typeface="Wingdings" charset="0"/>
              </a:rPr>
              <a:t>Which container has more density?</a:t>
            </a:r>
          </a:p>
          <a:p>
            <a:pPr algn="ctr" eaLnBrk="1" hangingPunct="1">
              <a:buFontTx/>
              <a:buNone/>
              <a:defRPr/>
            </a:pPr>
            <a:endParaRPr lang="en-US" b="1" dirty="0">
              <a:latin typeface="Times New Roman" charset="0"/>
              <a:cs typeface="+mn-cs"/>
              <a:sym typeface="Wingdings" charset="0"/>
            </a:endParaRPr>
          </a:p>
          <a:p>
            <a:pPr algn="ctr" eaLnBrk="1" hangingPunct="1">
              <a:buFontTx/>
              <a:buNone/>
              <a:defRPr/>
            </a:pPr>
            <a:endParaRPr lang="en-US" b="1" dirty="0">
              <a:latin typeface="Times New Roman" charset="0"/>
              <a:cs typeface="+mn-cs"/>
              <a:sym typeface="Wingdings" charset="0"/>
            </a:endParaRPr>
          </a:p>
          <a:p>
            <a:pPr eaLnBrk="1" hangingPunct="1">
              <a:buFontTx/>
              <a:buNone/>
              <a:defRPr/>
            </a:pPr>
            <a:r>
              <a:rPr lang="en-US" b="1" dirty="0">
                <a:latin typeface="Times New Roman" charset="0"/>
                <a:cs typeface="+mn-cs"/>
                <a:sym typeface="Wingdings" charset="0"/>
              </a:rPr>
              <a:t>				A		B</a:t>
            </a:r>
            <a:endParaRPr lang="en-US" b="1" dirty="0">
              <a:latin typeface="Times New Roman" charset="0"/>
              <a:cs typeface="+mn-cs"/>
            </a:endParaRPr>
          </a:p>
        </p:txBody>
      </p:sp>
      <p:grpSp>
        <p:nvGrpSpPr>
          <p:cNvPr id="23556" name="Group 14"/>
          <p:cNvGrpSpPr>
            <a:grpSpLocks/>
          </p:cNvGrpSpPr>
          <p:nvPr/>
        </p:nvGrpSpPr>
        <p:grpSpPr bwMode="auto">
          <a:xfrm>
            <a:off x="539750" y="4221163"/>
            <a:ext cx="2590800" cy="2514600"/>
            <a:chOff x="1676400" y="4038600"/>
            <a:chExt cx="2590800" cy="2514600"/>
          </a:xfrm>
        </p:grpSpPr>
        <p:sp>
          <p:nvSpPr>
            <p:cNvPr id="4" name="Rectangle 3"/>
            <p:cNvSpPr/>
            <p:nvPr/>
          </p:nvSpPr>
          <p:spPr>
            <a:xfrm>
              <a:off x="1752600" y="4038600"/>
              <a:ext cx="2514600" cy="25146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29710"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76400" y="40386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9711"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7400" y="47244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3560" name="Group 16"/>
          <p:cNvGrpSpPr>
            <a:grpSpLocks/>
          </p:cNvGrpSpPr>
          <p:nvPr/>
        </p:nvGrpSpPr>
        <p:grpSpPr bwMode="auto">
          <a:xfrm>
            <a:off x="6223508" y="4133850"/>
            <a:ext cx="2732087" cy="2643187"/>
            <a:chOff x="5496976" y="3910255"/>
            <a:chExt cx="2732624" cy="2642945"/>
          </a:xfrm>
        </p:grpSpPr>
        <p:grpSp>
          <p:nvGrpSpPr>
            <p:cNvPr id="29702" name="Group 15"/>
            <p:cNvGrpSpPr>
              <a:grpSpLocks/>
            </p:cNvGrpSpPr>
            <p:nvPr/>
          </p:nvGrpSpPr>
          <p:grpSpPr bwMode="auto">
            <a:xfrm>
              <a:off x="5496976" y="3962400"/>
              <a:ext cx="2732624" cy="2590800"/>
              <a:chOff x="4372971" y="3962400"/>
              <a:chExt cx="2732624" cy="2590800"/>
            </a:xfrm>
          </p:grpSpPr>
          <p:sp>
            <p:nvSpPr>
              <p:cNvPr id="5" name="Rectangle 4"/>
              <p:cNvSpPr/>
              <p:nvPr/>
            </p:nvSpPr>
            <p:spPr>
              <a:xfrm>
                <a:off x="4495232" y="4038830"/>
                <a:ext cx="2515094" cy="251437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29705"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19600" y="39624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9706"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00600" y="46482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9707"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740601">
                <a:off x="4372971" y="5514129"/>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9708"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858866">
                <a:off x="5514920" y="5454334"/>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pic>
          <p:nvPicPr>
            <p:cNvPr id="29703"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4101535">
              <a:off x="6826162" y="428173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4342" name="Title 1"/>
          <p:cNvSpPr>
            <a:spLocks/>
          </p:cNvSpPr>
          <p:nvPr/>
        </p:nvSpPr>
        <p:spPr bwMode="auto">
          <a:xfrm>
            <a:off x="827088" y="0"/>
            <a:ext cx="77724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spcBef>
                <a:spcPct val="0"/>
              </a:spcBef>
              <a:defRPr/>
            </a:pPr>
            <a:r>
              <a:rPr lang="en-US" sz="4400" b="1">
                <a:solidFill>
                  <a:schemeClr val="tx2"/>
                </a:solidFill>
                <a:cs typeface="+mn-cs"/>
              </a:rPr>
              <a:t>Ways to Affect Density</a:t>
            </a:r>
          </a:p>
        </p:txBody>
      </p:sp>
    </p:spTree>
    <p:extLst>
      <p:ext uri="{BB962C8B-B14F-4D97-AF65-F5344CB8AC3E}">
        <p14:creationId xmlns:p14="http://schemas.microsoft.com/office/powerpoint/2010/main" val="2086991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plus(in)">
                                      <p:cBhvr>
                                        <p:cTn id="7" dur="2000"/>
                                        <p:tgtEl>
                                          <p:spTgt spid="23556"/>
                                        </p:tgtEl>
                                      </p:cBhvr>
                                    </p:animEffect>
                                  </p:childTnLst>
                                </p:cTn>
                              </p:par>
                              <p:par>
                                <p:cTn id="8" presetID="13" presetClass="entr" presetSubtype="16" fill="hold" nodeType="withEffect">
                                  <p:stCondLst>
                                    <p:cond delay="0"/>
                                  </p:stCondLst>
                                  <p:childTnLst>
                                    <p:set>
                                      <p:cBhvr>
                                        <p:cTn id="9" dur="1" fill="hold">
                                          <p:stCondLst>
                                            <p:cond delay="0"/>
                                          </p:stCondLst>
                                        </p:cTn>
                                        <p:tgtEl>
                                          <p:spTgt spid="23560"/>
                                        </p:tgtEl>
                                        <p:attrNameLst>
                                          <p:attrName>style.visibility</p:attrName>
                                        </p:attrNameLst>
                                      </p:cBhvr>
                                      <p:to>
                                        <p:strVal val="visible"/>
                                      </p:to>
                                    </p:set>
                                    <p:animEffect transition="in" filter="plus(in)">
                                      <p:cBhvr>
                                        <p:cTn id="10" dur="2000"/>
                                        <p:tgtEl>
                                          <p:spTgt spid="2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0" y="836613"/>
            <a:ext cx="9144000" cy="1143000"/>
          </a:xfrm>
        </p:spPr>
        <p:txBody>
          <a:bodyPr/>
          <a:lstStyle/>
          <a:p>
            <a:pPr eaLnBrk="1" hangingPunct="1">
              <a:defRPr/>
            </a:pPr>
            <a:r>
              <a:rPr lang="en-US" sz="3600" b="1" dirty="0">
                <a:latin typeface="Times New Roman" charset="0"/>
                <a:cs typeface="+mj-cs"/>
              </a:rPr>
              <a:t>Change Volume AND Keep Mass Same</a:t>
            </a:r>
          </a:p>
        </p:txBody>
      </p:sp>
      <p:sp>
        <p:nvSpPr>
          <p:cNvPr id="15363" name="Content Placeholder 2"/>
          <p:cNvSpPr>
            <a:spLocks noGrp="1"/>
          </p:cNvSpPr>
          <p:nvPr>
            <p:ph idx="4294967295"/>
          </p:nvPr>
        </p:nvSpPr>
        <p:spPr>
          <a:xfrm>
            <a:off x="0" y="1916113"/>
            <a:ext cx="7848600" cy="4681537"/>
          </a:xfrm>
        </p:spPr>
        <p:txBody>
          <a:bodyPr/>
          <a:lstStyle/>
          <a:p>
            <a:pPr eaLnBrk="1" hangingPunct="1">
              <a:buFontTx/>
              <a:buNone/>
              <a:defRPr/>
            </a:pPr>
            <a:r>
              <a:rPr lang="en-US" b="1" dirty="0">
                <a:latin typeface="Times New Roman" charset="0"/>
                <a:cs typeface="+mn-cs"/>
              </a:rPr>
              <a:t>Increase the volume </a:t>
            </a:r>
            <a:r>
              <a:rPr lang="en-US" b="1" dirty="0">
                <a:latin typeface="Times New Roman" charset="0"/>
                <a:cs typeface="+mn-cs"/>
                <a:sym typeface="Wingdings" charset="0"/>
              </a:rPr>
              <a:t> decrease density</a:t>
            </a:r>
          </a:p>
          <a:p>
            <a:pPr eaLnBrk="1" hangingPunct="1">
              <a:buFontTx/>
              <a:buNone/>
              <a:defRPr/>
            </a:pPr>
            <a:r>
              <a:rPr lang="en-US" b="1" dirty="0">
                <a:latin typeface="Times New Roman" charset="0"/>
                <a:cs typeface="+mn-cs"/>
                <a:sym typeface="Wingdings" charset="0"/>
              </a:rPr>
              <a:t>Decrease the volume  increase density</a:t>
            </a:r>
          </a:p>
          <a:p>
            <a:pPr algn="ctr" eaLnBrk="1" hangingPunct="1">
              <a:buFontTx/>
              <a:buNone/>
              <a:defRPr/>
            </a:pPr>
            <a:r>
              <a:rPr lang="en-US" b="1" dirty="0">
                <a:latin typeface="Times New Roman" charset="0"/>
                <a:cs typeface="+mn-cs"/>
                <a:sym typeface="Wingdings" charset="0"/>
              </a:rPr>
              <a:t>Which container has more density?</a:t>
            </a:r>
          </a:p>
          <a:p>
            <a:pPr algn="ctr" eaLnBrk="1" hangingPunct="1">
              <a:buFontTx/>
              <a:buNone/>
              <a:defRPr/>
            </a:pPr>
            <a:endParaRPr lang="en-US" b="1" dirty="0">
              <a:latin typeface="Times New Roman" charset="0"/>
              <a:cs typeface="+mn-cs"/>
              <a:sym typeface="Wingdings" charset="0"/>
            </a:endParaRPr>
          </a:p>
          <a:p>
            <a:pPr algn="ctr" eaLnBrk="1" hangingPunct="1">
              <a:buFontTx/>
              <a:buNone/>
              <a:defRPr/>
            </a:pPr>
            <a:endParaRPr lang="en-US" b="1" dirty="0">
              <a:latin typeface="Times New Roman" charset="0"/>
              <a:cs typeface="+mn-cs"/>
              <a:sym typeface="Wingdings" charset="0"/>
            </a:endParaRPr>
          </a:p>
          <a:p>
            <a:pPr eaLnBrk="1" hangingPunct="1">
              <a:buFontTx/>
              <a:buNone/>
              <a:defRPr/>
            </a:pPr>
            <a:r>
              <a:rPr lang="en-US" b="1" dirty="0">
                <a:latin typeface="Times New Roman" charset="0"/>
                <a:cs typeface="+mn-cs"/>
                <a:sym typeface="Wingdings" charset="0"/>
              </a:rPr>
              <a:t>				A		B</a:t>
            </a:r>
            <a:endParaRPr lang="en-US" b="1" dirty="0">
              <a:latin typeface="Times New Roman" charset="0"/>
              <a:cs typeface="+mn-cs"/>
            </a:endParaRPr>
          </a:p>
        </p:txBody>
      </p:sp>
      <p:sp>
        <p:nvSpPr>
          <p:cNvPr id="15364" name="Title 1"/>
          <p:cNvSpPr>
            <a:spLocks/>
          </p:cNvSpPr>
          <p:nvPr/>
        </p:nvSpPr>
        <p:spPr bwMode="auto">
          <a:xfrm>
            <a:off x="755650" y="0"/>
            <a:ext cx="77724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spcBef>
                <a:spcPct val="0"/>
              </a:spcBef>
              <a:defRPr/>
            </a:pPr>
            <a:r>
              <a:rPr lang="en-US" sz="4400" b="1">
                <a:solidFill>
                  <a:schemeClr val="tx2"/>
                </a:solidFill>
                <a:cs typeface="+mn-cs"/>
              </a:rPr>
              <a:t>Ways to Affect Density</a:t>
            </a:r>
          </a:p>
        </p:txBody>
      </p:sp>
      <p:grpSp>
        <p:nvGrpSpPr>
          <p:cNvPr id="24589" name="Group 14"/>
          <p:cNvGrpSpPr>
            <a:grpSpLocks/>
          </p:cNvGrpSpPr>
          <p:nvPr/>
        </p:nvGrpSpPr>
        <p:grpSpPr bwMode="auto">
          <a:xfrm>
            <a:off x="132217" y="4152900"/>
            <a:ext cx="2590800" cy="2514600"/>
            <a:chOff x="1676400" y="4038600"/>
            <a:chExt cx="2590800" cy="2514600"/>
          </a:xfrm>
        </p:grpSpPr>
        <p:sp>
          <p:nvSpPr>
            <p:cNvPr id="4" name="Rectangle 3"/>
            <p:cNvSpPr/>
            <p:nvPr/>
          </p:nvSpPr>
          <p:spPr>
            <a:xfrm>
              <a:off x="1752600" y="4038600"/>
              <a:ext cx="2514600" cy="25146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30730"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76400" y="40386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731"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7400" y="47244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4593" name="Group 19"/>
          <p:cNvGrpSpPr>
            <a:grpSpLocks/>
          </p:cNvGrpSpPr>
          <p:nvPr/>
        </p:nvGrpSpPr>
        <p:grpSpPr bwMode="auto">
          <a:xfrm>
            <a:off x="5795963" y="4724400"/>
            <a:ext cx="1981200" cy="1600200"/>
            <a:chOff x="5562600" y="4191000"/>
            <a:chExt cx="1981200" cy="1600200"/>
          </a:xfrm>
        </p:grpSpPr>
        <p:sp>
          <p:nvSpPr>
            <p:cNvPr id="17" name="Rectangle 16"/>
            <p:cNvSpPr/>
            <p:nvPr/>
          </p:nvSpPr>
          <p:spPr>
            <a:xfrm>
              <a:off x="5638800" y="4191000"/>
              <a:ext cx="1905000" cy="16002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30727"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62600" y="41910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728"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43600" y="48768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99993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4589"/>
                                        </p:tgtEl>
                                        <p:attrNameLst>
                                          <p:attrName>style.visibility</p:attrName>
                                        </p:attrNameLst>
                                      </p:cBhvr>
                                      <p:to>
                                        <p:strVal val="visible"/>
                                      </p:to>
                                    </p:set>
                                    <p:animEffect transition="in" filter="diamond(in)">
                                      <p:cBhvr>
                                        <p:cTn id="7" dur="2000"/>
                                        <p:tgtEl>
                                          <p:spTgt spid="24589"/>
                                        </p:tgtEl>
                                      </p:cBhvr>
                                    </p:animEffect>
                                  </p:childTnLst>
                                </p:cTn>
                              </p:par>
                              <p:par>
                                <p:cTn id="8" presetID="8" presetClass="entr" presetSubtype="16" fill="hold" nodeType="withEffect">
                                  <p:stCondLst>
                                    <p:cond delay="0"/>
                                  </p:stCondLst>
                                  <p:childTnLst>
                                    <p:set>
                                      <p:cBhvr>
                                        <p:cTn id="9" dur="1" fill="hold">
                                          <p:stCondLst>
                                            <p:cond delay="0"/>
                                          </p:stCondLst>
                                        </p:cTn>
                                        <p:tgtEl>
                                          <p:spTgt spid="24593"/>
                                        </p:tgtEl>
                                        <p:attrNameLst>
                                          <p:attrName>style.visibility</p:attrName>
                                        </p:attrNameLst>
                                      </p:cBhvr>
                                      <p:to>
                                        <p:strVal val="visible"/>
                                      </p:to>
                                    </p:set>
                                    <p:animEffect transition="in" filter="diamond(in)">
                                      <p:cBhvr>
                                        <p:cTn id="10" dur="2000"/>
                                        <p:tgtEl>
                                          <p:spTgt spid="24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0" y="333375"/>
            <a:ext cx="9144000" cy="2447925"/>
          </a:xfrm>
        </p:spPr>
        <p:txBody>
          <a:bodyPr>
            <a:normAutofit fontScale="90000"/>
          </a:bodyPr>
          <a:lstStyle/>
          <a:p>
            <a:pPr eaLnBrk="1" hangingPunct="1">
              <a:defRPr/>
            </a:pPr>
            <a:r>
              <a:rPr lang="en-US" sz="3600" b="1">
                <a:latin typeface="Times New Roman" charset="0"/>
                <a:cs typeface="+mj-cs"/>
              </a:rPr>
              <a:t>In your notebook illustrate the answer to </a:t>
            </a:r>
            <a:br>
              <a:rPr lang="en-US" sz="3600" b="1">
                <a:latin typeface="Times New Roman" charset="0"/>
                <a:cs typeface="+mj-cs"/>
              </a:rPr>
            </a:br>
            <a:r>
              <a:rPr lang="en-US" sz="3600" b="1">
                <a:latin typeface="Times New Roman" charset="0"/>
                <a:cs typeface="+mj-cs"/>
              </a:rPr>
              <a:t>the following question:</a:t>
            </a:r>
            <a:br>
              <a:rPr lang="en-US" sz="3600" b="1">
                <a:latin typeface="Times New Roman" charset="0"/>
                <a:cs typeface="+mj-cs"/>
              </a:rPr>
            </a:br>
            <a:r>
              <a:rPr lang="en-US" sz="3600" b="1">
                <a:latin typeface="Times New Roman" charset="0"/>
                <a:cs typeface="+mj-cs"/>
              </a:rPr>
              <a:t/>
            </a:r>
            <a:br>
              <a:rPr lang="en-US" sz="3600" b="1">
                <a:latin typeface="Times New Roman" charset="0"/>
                <a:cs typeface="+mj-cs"/>
              </a:rPr>
            </a:br>
            <a:r>
              <a:rPr lang="en-US" sz="3600" b="1">
                <a:latin typeface="Times New Roman" charset="0"/>
                <a:cs typeface="+mj-cs"/>
              </a:rPr>
              <a:t/>
            </a:r>
            <a:br>
              <a:rPr lang="en-US" sz="3600" b="1">
                <a:latin typeface="Times New Roman" charset="0"/>
                <a:cs typeface="+mj-cs"/>
              </a:rPr>
            </a:br>
            <a:r>
              <a:rPr lang="en-US" sz="3600" b="1">
                <a:latin typeface="Times New Roman" charset="0"/>
                <a:cs typeface="+mj-cs"/>
              </a:rPr>
              <a:t>What 2 ways will INCREASE density?</a:t>
            </a:r>
          </a:p>
        </p:txBody>
      </p:sp>
      <p:grpSp>
        <p:nvGrpSpPr>
          <p:cNvPr id="31746" name="Group 14"/>
          <p:cNvGrpSpPr>
            <a:grpSpLocks/>
          </p:cNvGrpSpPr>
          <p:nvPr/>
        </p:nvGrpSpPr>
        <p:grpSpPr bwMode="auto">
          <a:xfrm>
            <a:off x="468313" y="3573463"/>
            <a:ext cx="2590800" cy="2514600"/>
            <a:chOff x="1676400" y="4038600"/>
            <a:chExt cx="2590800" cy="2514600"/>
          </a:xfrm>
        </p:grpSpPr>
        <p:sp>
          <p:nvSpPr>
            <p:cNvPr id="4" name="Rectangle 3"/>
            <p:cNvSpPr/>
            <p:nvPr/>
          </p:nvSpPr>
          <p:spPr>
            <a:xfrm>
              <a:off x="1752600" y="4038600"/>
              <a:ext cx="2514600" cy="25146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31750"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76400" y="40386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1751"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7400" y="47244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0" name="Right Arrow 19"/>
          <p:cNvSpPr/>
          <p:nvPr/>
        </p:nvSpPr>
        <p:spPr>
          <a:xfrm rot="19853861">
            <a:off x="3132138" y="4365625"/>
            <a:ext cx="1219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endParaRPr lang="en-US"/>
          </a:p>
        </p:txBody>
      </p:sp>
      <p:sp>
        <p:nvSpPr>
          <p:cNvPr id="21" name="Right Arrow 20"/>
          <p:cNvSpPr/>
          <p:nvPr/>
        </p:nvSpPr>
        <p:spPr>
          <a:xfrm rot="1179011">
            <a:off x="3132138" y="5229225"/>
            <a:ext cx="1219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endParaRPr lang="en-US"/>
          </a:p>
        </p:txBody>
      </p:sp>
    </p:spTree>
    <p:extLst>
      <p:ext uri="{BB962C8B-B14F-4D97-AF65-F5344CB8AC3E}">
        <p14:creationId xmlns:p14="http://schemas.microsoft.com/office/powerpoint/2010/main" val="1951937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0" y="274638"/>
            <a:ext cx="9144000" cy="1143000"/>
          </a:xfrm>
        </p:spPr>
        <p:txBody>
          <a:bodyPr/>
          <a:lstStyle/>
          <a:p>
            <a:pPr eaLnBrk="1" hangingPunct="1">
              <a:defRPr/>
            </a:pPr>
            <a:r>
              <a:rPr lang="en-US" sz="3600" b="1">
                <a:latin typeface="Times New Roman" charset="0"/>
                <a:cs typeface="+mj-cs"/>
              </a:rPr>
              <a:t>What 2 ways will INCREASE density?</a:t>
            </a:r>
          </a:p>
        </p:txBody>
      </p:sp>
      <p:grpSp>
        <p:nvGrpSpPr>
          <p:cNvPr id="32770" name="Group 14"/>
          <p:cNvGrpSpPr>
            <a:grpSpLocks/>
          </p:cNvGrpSpPr>
          <p:nvPr/>
        </p:nvGrpSpPr>
        <p:grpSpPr bwMode="auto">
          <a:xfrm>
            <a:off x="457200" y="2590800"/>
            <a:ext cx="2590800" cy="2514600"/>
            <a:chOff x="1676400" y="4038600"/>
            <a:chExt cx="2590800" cy="2514600"/>
          </a:xfrm>
        </p:grpSpPr>
        <p:sp>
          <p:nvSpPr>
            <p:cNvPr id="4" name="Rectangle 3"/>
            <p:cNvSpPr/>
            <p:nvPr/>
          </p:nvSpPr>
          <p:spPr>
            <a:xfrm>
              <a:off x="1752600" y="4038600"/>
              <a:ext cx="2514600" cy="25146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32788"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76400" y="40386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2789"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7400" y="47244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0" name="Right Arrow 19"/>
          <p:cNvSpPr/>
          <p:nvPr/>
        </p:nvSpPr>
        <p:spPr>
          <a:xfrm rot="19853861">
            <a:off x="3159125" y="3163888"/>
            <a:ext cx="1219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endParaRPr lang="en-US"/>
          </a:p>
        </p:txBody>
      </p:sp>
      <p:sp>
        <p:nvSpPr>
          <p:cNvPr id="21" name="Right Arrow 20"/>
          <p:cNvSpPr/>
          <p:nvPr/>
        </p:nvSpPr>
        <p:spPr>
          <a:xfrm rot="1179011">
            <a:off x="3235325" y="3925888"/>
            <a:ext cx="1219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endParaRPr lang="en-US"/>
          </a:p>
        </p:txBody>
      </p:sp>
      <p:grpSp>
        <p:nvGrpSpPr>
          <p:cNvPr id="26633" name="Group 9"/>
          <p:cNvGrpSpPr>
            <a:grpSpLocks/>
          </p:cNvGrpSpPr>
          <p:nvPr/>
        </p:nvGrpSpPr>
        <p:grpSpPr bwMode="auto">
          <a:xfrm>
            <a:off x="4500563" y="4076700"/>
            <a:ext cx="2732087" cy="2643188"/>
            <a:chOff x="5496976" y="3910255"/>
            <a:chExt cx="2732624" cy="2642945"/>
          </a:xfrm>
        </p:grpSpPr>
        <p:grpSp>
          <p:nvGrpSpPr>
            <p:cNvPr id="32780" name="Group 15"/>
            <p:cNvGrpSpPr>
              <a:grpSpLocks/>
            </p:cNvGrpSpPr>
            <p:nvPr/>
          </p:nvGrpSpPr>
          <p:grpSpPr bwMode="auto">
            <a:xfrm>
              <a:off x="5496976" y="3962400"/>
              <a:ext cx="2732624" cy="2590800"/>
              <a:chOff x="4372971" y="3962400"/>
              <a:chExt cx="2732624" cy="2590800"/>
            </a:xfrm>
          </p:grpSpPr>
          <p:sp>
            <p:nvSpPr>
              <p:cNvPr id="13" name="Rectangle 12"/>
              <p:cNvSpPr/>
              <p:nvPr/>
            </p:nvSpPr>
            <p:spPr>
              <a:xfrm>
                <a:off x="4495232" y="4038831"/>
                <a:ext cx="2515094" cy="2514369"/>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32783"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19600" y="39624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2784"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00600" y="46482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2785"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740601">
                <a:off x="4372971" y="5514129"/>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2786"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858866">
                <a:off x="5514920" y="5454334"/>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pic>
          <p:nvPicPr>
            <p:cNvPr id="32781"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4101535">
              <a:off x="6826162" y="428173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6641" name="Group 17"/>
          <p:cNvGrpSpPr>
            <a:grpSpLocks/>
          </p:cNvGrpSpPr>
          <p:nvPr/>
        </p:nvGrpSpPr>
        <p:grpSpPr bwMode="auto">
          <a:xfrm>
            <a:off x="4500563" y="1557338"/>
            <a:ext cx="1981200" cy="1600200"/>
            <a:chOff x="5562600" y="4191000"/>
            <a:chExt cx="1981200" cy="1600200"/>
          </a:xfrm>
        </p:grpSpPr>
        <p:sp>
          <p:nvSpPr>
            <p:cNvPr id="19" name="Rectangle 18"/>
            <p:cNvSpPr/>
            <p:nvPr/>
          </p:nvSpPr>
          <p:spPr>
            <a:xfrm>
              <a:off x="5638800" y="4191000"/>
              <a:ext cx="1905000" cy="16002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32778"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62600" y="41910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2779"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43600" y="4876800"/>
              <a:ext cx="1590675" cy="847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6645" name="TextBox 23"/>
          <p:cNvSpPr txBox="1">
            <a:spLocks noChangeArrowheads="1"/>
          </p:cNvSpPr>
          <p:nvPr/>
        </p:nvSpPr>
        <p:spPr bwMode="auto">
          <a:xfrm>
            <a:off x="6705600" y="1371600"/>
            <a:ext cx="1981200" cy="2654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defRPr sz="2400">
                <a:solidFill>
                  <a:schemeClr val="tx1"/>
                </a:solidFill>
                <a:latin typeface="Times New Roman" charset="0"/>
                <a:ea typeface="ＭＳ Ｐゴシック" charset="0"/>
              </a:defRPr>
            </a:lvl9pPr>
          </a:lstStyle>
          <a:p>
            <a:pPr algn="l" eaLnBrk="1" hangingPunct="1">
              <a:spcBef>
                <a:spcPct val="0"/>
              </a:spcBef>
            </a:pPr>
            <a:r>
              <a:rPr lang="en-US" sz="2800" b="1">
                <a:latin typeface="Arial" charset="0"/>
              </a:rPr>
              <a:t>Keep the same mass AND decrease the volume</a:t>
            </a:r>
          </a:p>
        </p:txBody>
      </p:sp>
      <p:sp>
        <p:nvSpPr>
          <p:cNvPr id="26646" name="TextBox 24"/>
          <p:cNvSpPr txBox="1">
            <a:spLocks noChangeArrowheads="1"/>
          </p:cNvSpPr>
          <p:nvPr/>
        </p:nvSpPr>
        <p:spPr bwMode="auto">
          <a:xfrm>
            <a:off x="7308850" y="4149725"/>
            <a:ext cx="1835150" cy="2654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algn="ctr" eaLnBrk="0" fontAlgn="base" hangingPunct="0">
              <a:spcBef>
                <a:spcPct val="2000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2000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2000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20000"/>
              </a:spcBef>
              <a:spcAft>
                <a:spcPct val="0"/>
              </a:spcAft>
              <a:defRPr sz="2400">
                <a:solidFill>
                  <a:schemeClr val="tx1"/>
                </a:solidFill>
                <a:latin typeface="Times New Roman" charset="0"/>
                <a:ea typeface="ＭＳ Ｐゴシック" charset="0"/>
              </a:defRPr>
            </a:lvl9pPr>
          </a:lstStyle>
          <a:p>
            <a:pPr algn="l" eaLnBrk="1" hangingPunct="1">
              <a:spcBef>
                <a:spcPct val="0"/>
              </a:spcBef>
            </a:pPr>
            <a:r>
              <a:rPr lang="en-US" sz="2800" b="1">
                <a:latin typeface="Arial" charset="0"/>
              </a:rPr>
              <a:t>Keep the same volume AND increase the mass</a:t>
            </a:r>
          </a:p>
        </p:txBody>
      </p:sp>
    </p:spTree>
    <p:extLst>
      <p:ext uri="{BB962C8B-B14F-4D97-AF65-F5344CB8AC3E}">
        <p14:creationId xmlns:p14="http://schemas.microsoft.com/office/powerpoint/2010/main" val="1563992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641"/>
                                        </p:tgtEl>
                                        <p:attrNameLst>
                                          <p:attrName>style.visibility</p:attrName>
                                        </p:attrNameLst>
                                      </p:cBhvr>
                                      <p:to>
                                        <p:strVal val="visible"/>
                                      </p:to>
                                    </p:set>
                                    <p:animEffect transition="in" filter="blinds(horizontal)">
                                      <p:cBhvr>
                                        <p:cTn id="7" dur="500"/>
                                        <p:tgtEl>
                                          <p:spTgt spid="2664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6645"/>
                                        </p:tgtEl>
                                        <p:attrNameLst>
                                          <p:attrName>style.visibility</p:attrName>
                                        </p:attrNameLst>
                                      </p:cBhvr>
                                      <p:to>
                                        <p:strVal val="visible"/>
                                      </p:to>
                                    </p:set>
                                    <p:animEffect transition="in" filter="blinds(horizontal)">
                                      <p:cBhvr>
                                        <p:cTn id="10" dur="500"/>
                                        <p:tgtEl>
                                          <p:spTgt spid="2664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3" presetClass="entr" presetSubtype="16" fill="hold" nodeType="clickEffect">
                                  <p:stCondLst>
                                    <p:cond delay="0"/>
                                  </p:stCondLst>
                                  <p:childTnLst>
                                    <p:set>
                                      <p:cBhvr>
                                        <p:cTn id="14" dur="1" fill="hold">
                                          <p:stCondLst>
                                            <p:cond delay="0"/>
                                          </p:stCondLst>
                                        </p:cTn>
                                        <p:tgtEl>
                                          <p:spTgt spid="26633"/>
                                        </p:tgtEl>
                                        <p:attrNameLst>
                                          <p:attrName>style.visibility</p:attrName>
                                        </p:attrNameLst>
                                      </p:cBhvr>
                                      <p:to>
                                        <p:strVal val="visible"/>
                                      </p:to>
                                    </p:set>
                                    <p:animEffect transition="in" filter="plus(in)">
                                      <p:cBhvr>
                                        <p:cTn id="15" dur="2000"/>
                                        <p:tgtEl>
                                          <p:spTgt spid="26633"/>
                                        </p:tgtEl>
                                      </p:cBhvr>
                                    </p:animEffect>
                                  </p:childTnLst>
                                </p:cTn>
                              </p:par>
                              <p:par>
                                <p:cTn id="16" presetID="13" presetClass="entr" presetSubtype="16" fill="hold" grpId="0" nodeType="withEffect">
                                  <p:stCondLst>
                                    <p:cond delay="0"/>
                                  </p:stCondLst>
                                  <p:childTnLst>
                                    <p:set>
                                      <p:cBhvr>
                                        <p:cTn id="17" dur="1" fill="hold">
                                          <p:stCondLst>
                                            <p:cond delay="0"/>
                                          </p:stCondLst>
                                        </p:cTn>
                                        <p:tgtEl>
                                          <p:spTgt spid="26646"/>
                                        </p:tgtEl>
                                        <p:attrNameLst>
                                          <p:attrName>style.visibility</p:attrName>
                                        </p:attrNameLst>
                                      </p:cBhvr>
                                      <p:to>
                                        <p:strVal val="visible"/>
                                      </p:to>
                                    </p:set>
                                    <p:animEffect transition="in" filter="plus(in)">
                                      <p:cBhvr>
                                        <p:cTn id="18" dur="2000"/>
                                        <p:tgtEl>
                                          <p:spTgt spid="26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5" grpId="0"/>
      <p:bldP spid="266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1371600" y="0"/>
            <a:ext cx="7772400" cy="1143000"/>
          </a:xfrm>
        </p:spPr>
        <p:txBody>
          <a:bodyPr/>
          <a:lstStyle/>
          <a:p>
            <a:pPr eaLnBrk="1" hangingPunct="1">
              <a:defRPr/>
            </a:pPr>
            <a:r>
              <a:rPr lang="en-US" b="1">
                <a:solidFill>
                  <a:schemeClr val="tx1"/>
                </a:solidFill>
                <a:latin typeface="Times New Roman" charset="0"/>
                <a:cs typeface="+mj-cs"/>
              </a:rPr>
              <a:t>Liquid Layers</a:t>
            </a:r>
          </a:p>
        </p:txBody>
      </p:sp>
      <p:sp>
        <p:nvSpPr>
          <p:cNvPr id="18435" name="Rectangle 3"/>
          <p:cNvSpPr>
            <a:spLocks noGrp="1" noChangeArrowheads="1"/>
          </p:cNvSpPr>
          <p:nvPr>
            <p:ph type="body" idx="4294967295"/>
          </p:nvPr>
        </p:nvSpPr>
        <p:spPr>
          <a:xfrm>
            <a:off x="0" y="1628775"/>
            <a:ext cx="9144000" cy="5589588"/>
          </a:xfrm>
        </p:spPr>
        <p:txBody>
          <a:bodyPr/>
          <a:lstStyle/>
          <a:p>
            <a:pPr eaLnBrk="1" hangingPunct="1">
              <a:buFontTx/>
              <a:buNone/>
              <a:defRPr/>
            </a:pPr>
            <a:r>
              <a:rPr lang="en-US" sz="2800" b="1" dirty="0">
                <a:latin typeface="Times New Roman" charset="0"/>
                <a:cs typeface="+mn-cs"/>
              </a:rPr>
              <a:t>	If you pour together liquids that don’t mix and have different densities, they will form liquid layers.</a:t>
            </a:r>
          </a:p>
          <a:p>
            <a:pPr eaLnBrk="1" hangingPunct="1">
              <a:buFontTx/>
              <a:buNone/>
              <a:defRPr/>
            </a:pPr>
            <a:r>
              <a:rPr lang="en-US" sz="2800" b="1" dirty="0">
                <a:latin typeface="Times New Roman" charset="0"/>
                <a:cs typeface="+mn-cs"/>
              </a:rPr>
              <a:t>	The liquid with the highest density will be on the bottom.</a:t>
            </a:r>
          </a:p>
          <a:p>
            <a:pPr eaLnBrk="1" hangingPunct="1">
              <a:buFontTx/>
              <a:buNone/>
              <a:defRPr/>
            </a:pPr>
            <a:r>
              <a:rPr lang="en-US" sz="2800" b="1" dirty="0">
                <a:latin typeface="Times New Roman" charset="0"/>
                <a:cs typeface="+mn-cs"/>
              </a:rPr>
              <a:t>	The liquid with the lowest density will be on the top. </a:t>
            </a:r>
          </a:p>
          <a:p>
            <a:pPr eaLnBrk="1" hangingPunct="1">
              <a:buFontTx/>
              <a:buNone/>
              <a:defRPr/>
            </a:pPr>
            <a:r>
              <a:rPr lang="en-US" sz="2800" b="1" dirty="0">
                <a:latin typeface="Times New Roman" charset="0"/>
                <a:cs typeface="+mn-cs"/>
              </a:rPr>
              <a:t>	Objects or substances with MORE density will sink below objects or substances with LESS density</a:t>
            </a:r>
          </a:p>
          <a:p>
            <a:pPr lvl="1" eaLnBrk="1" hangingPunct="1">
              <a:defRPr/>
            </a:pPr>
            <a:r>
              <a:rPr lang="en-US" b="1" dirty="0">
                <a:latin typeface="Times New Roman" charset="0"/>
              </a:rPr>
              <a:t>Which do you think is MORE dense,</a:t>
            </a:r>
          </a:p>
          <a:p>
            <a:pPr lvl="1" algn="ctr" eaLnBrk="1" hangingPunct="1">
              <a:buFontTx/>
              <a:buNone/>
              <a:defRPr/>
            </a:pPr>
            <a:r>
              <a:rPr lang="en-US" b="1" dirty="0">
                <a:latin typeface="Times New Roman" charset="0"/>
              </a:rPr>
              <a:t>Water or Oil???</a:t>
            </a:r>
          </a:p>
          <a:p>
            <a:pPr eaLnBrk="1" hangingPunct="1">
              <a:buFontTx/>
              <a:buNone/>
              <a:defRPr/>
            </a:pPr>
            <a:endParaRPr lang="en-US" sz="2800" b="1" dirty="0">
              <a:latin typeface="Times New Roman" charset="0"/>
              <a:cs typeface="+mn-cs"/>
            </a:endParaRPr>
          </a:p>
        </p:txBody>
      </p:sp>
    </p:spTree>
    <p:extLst>
      <p:ext uri="{BB962C8B-B14F-4D97-AF65-F5344CB8AC3E}">
        <p14:creationId xmlns:p14="http://schemas.microsoft.com/office/powerpoint/2010/main" val="124566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idx="4294967295"/>
          </p:nvPr>
        </p:nvSpPr>
        <p:spPr>
          <a:xfrm>
            <a:off x="0" y="4868863"/>
            <a:ext cx="5486400" cy="566737"/>
          </a:xfrm>
        </p:spPr>
        <p:txBody>
          <a:bodyPr anchor="b"/>
          <a:lstStyle/>
          <a:p>
            <a:pPr eaLnBrk="1" hangingPunct="1">
              <a:defRPr/>
            </a:pPr>
            <a:r>
              <a:rPr lang="en-US" sz="2800" b="1" dirty="0">
                <a:latin typeface="Times New Roman" charset="0"/>
                <a:cs typeface="+mj-cs"/>
              </a:rPr>
              <a:t>Water, Oil…and a Superball</a:t>
            </a:r>
          </a:p>
        </p:txBody>
      </p:sp>
      <p:sp>
        <p:nvSpPr>
          <p:cNvPr id="19459" name="Text Placeholder 5"/>
          <p:cNvSpPr>
            <a:spLocks noGrp="1"/>
          </p:cNvSpPr>
          <p:nvPr>
            <p:ph type="body" sz="half" idx="4294967295"/>
          </p:nvPr>
        </p:nvSpPr>
        <p:spPr>
          <a:xfrm>
            <a:off x="0" y="5367338"/>
            <a:ext cx="9144000" cy="1185862"/>
          </a:xfrm>
        </p:spPr>
        <p:txBody>
          <a:bodyPr>
            <a:normAutofit lnSpcReduction="10000"/>
          </a:bodyPr>
          <a:lstStyle/>
          <a:p>
            <a:pPr marL="0" indent="0" algn="ctr" eaLnBrk="1" hangingPunct="1">
              <a:buFontTx/>
              <a:buNone/>
              <a:defRPr/>
            </a:pPr>
            <a:r>
              <a:rPr lang="en-US" sz="2400" b="1" dirty="0">
                <a:latin typeface="Times New Roman" charset="0"/>
                <a:cs typeface="+mn-cs"/>
              </a:rPr>
              <a:t>The oil is less dense than the water, so it’s on top. The superball is less dense than water, but more dense than oil, so it sinks to the bottom of the oil layer, yet floats on the top of the water layer.</a:t>
            </a:r>
          </a:p>
        </p:txBody>
      </p:sp>
      <p:pic>
        <p:nvPicPr>
          <p:cNvPr id="348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52400"/>
            <a:ext cx="4191000" cy="4762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7021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250825" y="836613"/>
            <a:ext cx="4787900" cy="32527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1750">
                <a:solidFill>
                  <a:srgbClr val="0000F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2800" b="1" dirty="0">
                <a:cs typeface="+mn-cs"/>
              </a:rPr>
              <a:t>If you have 2 or more substances, </a:t>
            </a:r>
          </a:p>
          <a:p>
            <a:pPr lvl="1">
              <a:defRPr/>
            </a:pPr>
            <a:r>
              <a:rPr lang="en-US" sz="2800" b="1" dirty="0">
                <a:cs typeface="+mn-cs"/>
              </a:rPr>
              <a:t>the MORE dense substance will be on bottom</a:t>
            </a:r>
          </a:p>
          <a:p>
            <a:pPr lvl="1">
              <a:defRPr/>
            </a:pPr>
            <a:r>
              <a:rPr lang="en-US" sz="2800" b="1" dirty="0">
                <a:cs typeface="+mn-cs"/>
              </a:rPr>
              <a:t>The LESS dense substance will be on top</a:t>
            </a:r>
          </a:p>
        </p:txBody>
      </p:sp>
      <p:pic>
        <p:nvPicPr>
          <p:cNvPr id="35842" name="Picture 6" descr="seven-layer-colum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1125538"/>
            <a:ext cx="2017713" cy="5327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5843" name="Picture 8" descr="Oil-and-wa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4076700"/>
            <a:ext cx="1836737" cy="278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9400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13</TotalTime>
  <Words>303</Words>
  <Application>Microsoft Office PowerPoint</Application>
  <PresentationFormat>On-screen Show (4:3)</PresentationFormat>
  <Paragraphs>91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MS PGothic</vt:lpstr>
      <vt:lpstr>Arial</vt:lpstr>
      <vt:lpstr>Calibri</vt:lpstr>
      <vt:lpstr>Times New Roman</vt:lpstr>
      <vt:lpstr>Wingdings</vt:lpstr>
      <vt:lpstr>Black</vt:lpstr>
      <vt:lpstr>Density Continued</vt:lpstr>
      <vt:lpstr>Lab Summary</vt:lpstr>
      <vt:lpstr>Change Mass AND Keep Volume Same</vt:lpstr>
      <vt:lpstr>Change Volume AND Keep Mass Same</vt:lpstr>
      <vt:lpstr>In your notebook illustrate the answer to  the following question:   What 2 ways will INCREASE density?</vt:lpstr>
      <vt:lpstr>What 2 ways will INCREASE density?</vt:lpstr>
      <vt:lpstr>Liquid Layers</vt:lpstr>
      <vt:lpstr>Water, Oil…and a Superball</vt:lpstr>
      <vt:lpstr>PowerPoint Presentation</vt:lpstr>
      <vt:lpstr>PowerPoint Presentation</vt:lpstr>
      <vt:lpstr>Liquid Layers</vt:lpstr>
      <vt:lpstr>Liquid Layers – Try with your neighbor</vt:lpstr>
      <vt:lpstr>Liquid Layers  Try on your own!</vt:lpstr>
      <vt:lpstr>Review</vt:lpstr>
      <vt:lpstr>Super Scientist  Question of the Day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Density Continued</dc:title>
  <dc:creator>Danielle</dc:creator>
  <cp:lastModifiedBy>User</cp:lastModifiedBy>
  <cp:revision>5</cp:revision>
  <dcterms:created xsi:type="dcterms:W3CDTF">2019-01-20T23:38:25Z</dcterms:created>
  <dcterms:modified xsi:type="dcterms:W3CDTF">2019-01-29T11:25:48Z</dcterms:modified>
</cp:coreProperties>
</file>