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58"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715E820-6C4A-4507-B9DB-3B27B6FF0C51}" type="datetimeFigureOut">
              <a:rPr lang="en-CA" smtClean="0"/>
              <a:t>2019-01-18</a:t>
            </a:fld>
            <a:endParaRPr lang="en-C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C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71AB73F-7C5C-4A8C-8844-BB4B4C2A9ADB}" type="slidenum">
              <a:rPr lang="en-CA" smtClean="0"/>
              <a:t>‹#›</a:t>
            </a:fld>
            <a:endParaRPr lang="en-C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510034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15E820-6C4A-4507-B9DB-3B27B6FF0C51}"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42374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15E820-6C4A-4507-B9DB-3B27B6FF0C51}"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366969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15E820-6C4A-4507-B9DB-3B27B6FF0C51}"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367602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715E820-6C4A-4507-B9DB-3B27B6FF0C51}" type="datetimeFigureOut">
              <a:rPr lang="en-CA" smtClean="0"/>
              <a:t>2019-01-18</a:t>
            </a:fld>
            <a:endParaRPr lang="en-C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C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71AB73F-7C5C-4A8C-8844-BB4B4C2A9ADB}" type="slidenum">
              <a:rPr lang="en-CA" smtClean="0"/>
              <a:t>‹#›</a:t>
            </a:fld>
            <a:endParaRPr lang="en-C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366622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15E820-6C4A-4507-B9DB-3B27B6FF0C51}" type="datetimeFigureOut">
              <a:rPr lang="en-CA" smtClean="0"/>
              <a:t>2019-01-18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41960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15E820-6C4A-4507-B9DB-3B27B6FF0C51}" type="datetimeFigureOut">
              <a:rPr lang="en-CA" smtClean="0"/>
              <a:t>2019-01-18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152245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15E820-6C4A-4507-B9DB-3B27B6FF0C51}" type="datetimeFigureOut">
              <a:rPr lang="en-CA" smtClean="0"/>
              <a:t>2019-01-18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217616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5E820-6C4A-4507-B9DB-3B27B6FF0C51}" type="datetimeFigureOut">
              <a:rPr lang="en-CA" smtClean="0"/>
              <a:t>2019-01-18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71AB73F-7C5C-4A8C-8844-BB4B4C2A9ADB}" type="slidenum">
              <a:rPr lang="en-CA" smtClean="0"/>
              <a:t>‹#›</a:t>
            </a:fld>
            <a:endParaRPr lang="en-CA"/>
          </a:p>
        </p:txBody>
      </p:sp>
    </p:spTree>
    <p:extLst>
      <p:ext uri="{BB962C8B-B14F-4D97-AF65-F5344CB8AC3E}">
        <p14:creationId xmlns:p14="http://schemas.microsoft.com/office/powerpoint/2010/main" val="16190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15E820-6C4A-4507-B9DB-3B27B6FF0C51}" type="datetimeFigureOut">
              <a:rPr lang="en-CA" smtClean="0"/>
              <a:t>2019-01-18</a:t>
            </a:fld>
            <a:endParaRPr lang="en-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1AB73F-7C5C-4A8C-8844-BB4B4C2A9ADB}" type="slidenum">
              <a:rPr lang="en-CA" smtClean="0"/>
              <a:t>‹#›</a:t>
            </a:fld>
            <a:endParaRPr lang="en-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0625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15E820-6C4A-4507-B9DB-3B27B6FF0C51}" type="datetimeFigureOut">
              <a:rPr lang="en-CA" smtClean="0"/>
              <a:t>2019-01-18</a:t>
            </a:fld>
            <a:endParaRPr lang="en-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1AB73F-7C5C-4A8C-8844-BB4B4C2A9ADB}" type="slidenum">
              <a:rPr lang="en-CA" smtClean="0"/>
              <a:t>‹#›</a:t>
            </a:fld>
            <a:endParaRPr lang="en-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631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715E820-6C4A-4507-B9DB-3B27B6FF0C51}" type="datetimeFigureOut">
              <a:rPr lang="en-CA" smtClean="0"/>
              <a:t>2019-01-18</a:t>
            </a:fld>
            <a:endParaRPr lang="en-C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C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71AB73F-7C5C-4A8C-8844-BB4B4C2A9ADB}" type="slidenum">
              <a:rPr lang="en-CA" smtClean="0"/>
              <a:t>‹#›</a:t>
            </a:fld>
            <a:endParaRPr lang="en-C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7404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Water" TargetMode="External"/><Relationship Id="rId7" Type="http://schemas.openxmlformats.org/officeDocument/2006/relationships/hyperlink" Target="https://youtu.be/ybdLQeHvNjQ" TargetMode="External"/><Relationship Id="rId2" Type="http://schemas.openxmlformats.org/officeDocument/2006/relationships/hyperlink" Target="http://en.wikipedia.org/wiki/Viscosity" TargetMode="Externa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hyperlink" Target="http://www.thetenthwatch.com/" TargetMode="External"/><Relationship Id="rId4" Type="http://schemas.openxmlformats.org/officeDocument/2006/relationships/hyperlink" Target="http://en.wikipedia.org/wiki/Pitch_drop_experimen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Viscosity Conclusions</a:t>
            </a:r>
            <a:endParaRPr lang="en-CA" dirty="0"/>
          </a:p>
        </p:txBody>
      </p:sp>
      <p:sp>
        <p:nvSpPr>
          <p:cNvPr id="5" name="Subtitle 4"/>
          <p:cNvSpPr>
            <a:spLocks noGrp="1"/>
          </p:cNvSpPr>
          <p:nvPr>
            <p:ph type="subTitle" idx="1"/>
          </p:nvPr>
        </p:nvSpPr>
        <p:spPr/>
        <p:txBody>
          <a:bodyPr/>
          <a:lstStyle/>
          <a:p>
            <a:endParaRPr lang="en-CA"/>
          </a:p>
        </p:txBody>
      </p:sp>
    </p:spTree>
    <p:extLst>
      <p:ext uri="{BB962C8B-B14F-4D97-AF65-F5344CB8AC3E}">
        <p14:creationId xmlns:p14="http://schemas.microsoft.com/office/powerpoint/2010/main" val="1944102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Fluids Viscous?</a:t>
            </a:r>
            <a:endParaRPr lang="en-CA" dirty="0"/>
          </a:p>
        </p:txBody>
      </p:sp>
      <p:sp>
        <p:nvSpPr>
          <p:cNvPr id="3" name="Content Placeholder 2"/>
          <p:cNvSpPr>
            <a:spLocks noGrp="1"/>
          </p:cNvSpPr>
          <p:nvPr>
            <p:ph sz="half" idx="1"/>
          </p:nvPr>
        </p:nvSpPr>
        <p:spPr>
          <a:xfrm>
            <a:off x="1000896" y="1544594"/>
            <a:ext cx="4872681" cy="4765590"/>
          </a:xfrm>
        </p:spPr>
        <p:txBody>
          <a:bodyPr>
            <a:normAutofit lnSpcReduction="10000"/>
          </a:bodyPr>
          <a:lstStyle/>
          <a:p>
            <a:r>
              <a:rPr lang="en-US" sz="1800" dirty="0" smtClean="0"/>
              <a:t>We know from our knowledge of the states of matter that both liquids and gases have particles that can move passed one another</a:t>
            </a:r>
          </a:p>
          <a:p>
            <a:r>
              <a:rPr lang="en-US" sz="1800" dirty="0" smtClean="0"/>
              <a:t>The ability to do this gives them the ability to </a:t>
            </a:r>
            <a:r>
              <a:rPr lang="en-US" sz="1800" dirty="0" smtClean="0"/>
              <a:t>FLOW </a:t>
            </a:r>
            <a:r>
              <a:rPr lang="en-US" sz="1800" dirty="0" smtClean="0"/>
              <a:t>(MAKING THEM A FLUID)</a:t>
            </a:r>
          </a:p>
          <a:p>
            <a:r>
              <a:rPr lang="en-US" sz="1800" dirty="0" smtClean="0"/>
              <a:t>Viscosity arises from the fact that as these particles move past one another, they </a:t>
            </a:r>
            <a:r>
              <a:rPr lang="en-US" sz="1800" dirty="0" smtClean="0"/>
              <a:t>RUB </a:t>
            </a:r>
            <a:r>
              <a:rPr lang="en-US" sz="1800" dirty="0" smtClean="0"/>
              <a:t>against each other or </a:t>
            </a:r>
            <a:r>
              <a:rPr lang="en-US" sz="1800" dirty="0" smtClean="0"/>
              <a:t>BUMP </a:t>
            </a:r>
            <a:r>
              <a:rPr lang="en-US" sz="1800" dirty="0" smtClean="0"/>
              <a:t>into one another </a:t>
            </a:r>
          </a:p>
          <a:p>
            <a:r>
              <a:rPr lang="en-US" sz="1800" dirty="0" smtClean="0"/>
              <a:t>The rubbing of the particles creates FRICTION</a:t>
            </a:r>
          </a:p>
          <a:p>
            <a:r>
              <a:rPr lang="en-US" sz="1800" dirty="0" smtClean="0"/>
              <a:t>The friction is what SLOWS down the particles</a:t>
            </a:r>
          </a:p>
          <a:p>
            <a:r>
              <a:rPr lang="en-US" sz="1800" dirty="0" smtClean="0"/>
              <a:t>We call this “INTERNAL FRICTION”</a:t>
            </a:r>
          </a:p>
          <a:p>
            <a:r>
              <a:rPr lang="en-US" sz="1800" dirty="0" smtClean="0"/>
              <a:t>The higher the internal friction, the HIGHER the viscosity. </a:t>
            </a:r>
            <a:endParaRPr lang="en-CA" sz="1800" dirty="0"/>
          </a:p>
        </p:txBody>
      </p:sp>
      <p:sp>
        <p:nvSpPr>
          <p:cNvPr id="4" name="Content Placeholder 3"/>
          <p:cNvSpPr>
            <a:spLocks noGrp="1"/>
          </p:cNvSpPr>
          <p:nvPr>
            <p:ph sz="half" idx="2"/>
          </p:nvPr>
        </p:nvSpPr>
        <p:spPr>
          <a:xfrm>
            <a:off x="6244281" y="1544594"/>
            <a:ext cx="4447786" cy="3581401"/>
          </a:xfrm>
        </p:spPr>
        <p:txBody>
          <a:bodyPr>
            <a:normAutofit lnSpcReduction="10000"/>
          </a:bodyPr>
          <a:lstStyle/>
          <a:p>
            <a:r>
              <a:rPr lang="en-US" dirty="0" smtClean="0"/>
              <a:t>The particles of the fluid will also have friction against the material over which they are flowing.</a:t>
            </a:r>
          </a:p>
          <a:p>
            <a:r>
              <a:rPr lang="en-US" dirty="0" smtClean="0"/>
              <a:t>This is called EXTERNAL friction, and also causes a change in flow rate</a:t>
            </a:r>
          </a:p>
          <a:p>
            <a:pPr marL="0" indent="0">
              <a:buNone/>
            </a:pPr>
            <a:endParaRPr lang="en-CA" dirty="0"/>
          </a:p>
        </p:txBody>
      </p:sp>
      <p:pic>
        <p:nvPicPr>
          <p:cNvPr id="5" name="Picture 4"/>
          <p:cNvPicPr>
            <a:picLocks noChangeAspect="1"/>
          </p:cNvPicPr>
          <p:nvPr/>
        </p:nvPicPr>
        <p:blipFill>
          <a:blip r:embed="rId2"/>
          <a:stretch>
            <a:fillRect/>
          </a:stretch>
        </p:blipFill>
        <p:spPr>
          <a:xfrm>
            <a:off x="5873577" y="3277139"/>
            <a:ext cx="6134774" cy="3177207"/>
          </a:xfrm>
          <a:prstGeom prst="rect">
            <a:avLst/>
          </a:prstGeom>
        </p:spPr>
      </p:pic>
    </p:spTree>
    <p:extLst>
      <p:ext uri="{BB962C8B-B14F-4D97-AF65-F5344CB8AC3E}">
        <p14:creationId xmlns:p14="http://schemas.microsoft.com/office/powerpoint/2010/main" val="494143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Solids Be Viscous?</a:t>
            </a:r>
            <a:endParaRPr lang="en-CA" dirty="0"/>
          </a:p>
        </p:txBody>
      </p:sp>
      <p:sp>
        <p:nvSpPr>
          <p:cNvPr id="3" name="Content Placeholder 2"/>
          <p:cNvSpPr>
            <a:spLocks noGrp="1"/>
          </p:cNvSpPr>
          <p:nvPr>
            <p:ph sz="half" idx="1"/>
          </p:nvPr>
        </p:nvSpPr>
        <p:spPr/>
        <p:txBody>
          <a:bodyPr>
            <a:normAutofit/>
          </a:bodyPr>
          <a:lstStyle/>
          <a:p>
            <a:r>
              <a:rPr lang="en-US" sz="2400" dirty="0" smtClean="0"/>
              <a:t>Viscosity is a property of fluids, it is related to how well a fluid can flow. </a:t>
            </a:r>
          </a:p>
          <a:p>
            <a:r>
              <a:rPr lang="en-US" sz="2400" dirty="0" smtClean="0"/>
              <a:t>Earlier in the unit we sad that a fluid is a liquid or a gas, which would mean that a solid cannot be viscous because it is not a fluid. </a:t>
            </a:r>
            <a:endParaRPr lang="en-CA" sz="2400" dirty="0"/>
          </a:p>
        </p:txBody>
      </p:sp>
      <p:sp>
        <p:nvSpPr>
          <p:cNvPr id="4" name="Content Placeholder 3"/>
          <p:cNvSpPr>
            <a:spLocks noGrp="1"/>
          </p:cNvSpPr>
          <p:nvPr>
            <p:ph sz="half" idx="2"/>
          </p:nvPr>
        </p:nvSpPr>
        <p:spPr/>
        <p:txBody>
          <a:bodyPr>
            <a:normAutofit/>
          </a:bodyPr>
          <a:lstStyle/>
          <a:p>
            <a:r>
              <a:rPr lang="en-US" sz="2000" dirty="0" smtClean="0"/>
              <a:t>A fluid was any substance that can flow, or that can be poured</a:t>
            </a:r>
          </a:p>
          <a:p>
            <a:r>
              <a:rPr lang="en-US" dirty="0" smtClean="0"/>
              <a:t>So why is it that a solid is not a fluid? Can you not pour your cereal into a bowl?</a:t>
            </a:r>
          </a:p>
          <a:p>
            <a:r>
              <a:rPr lang="en-US" sz="2000" dirty="0" smtClean="0"/>
              <a:t>We say we pour our milk in our cereal. We also saw we pour our cereal in a bowl. </a:t>
            </a:r>
            <a:endParaRPr lang="en-US" dirty="0"/>
          </a:p>
          <a:p>
            <a:r>
              <a:rPr lang="en-US" sz="2000" dirty="0" smtClean="0"/>
              <a:t>So what is the difference? Why is a cereal not considered a fluid?</a:t>
            </a:r>
          </a:p>
        </p:txBody>
      </p:sp>
      <p:pic>
        <p:nvPicPr>
          <p:cNvPr id="7" name="Picture 6"/>
          <p:cNvPicPr>
            <a:picLocks noChangeAspect="1"/>
          </p:cNvPicPr>
          <p:nvPr/>
        </p:nvPicPr>
        <p:blipFill>
          <a:blip r:embed="rId2"/>
          <a:stretch>
            <a:fillRect/>
          </a:stretch>
        </p:blipFill>
        <p:spPr>
          <a:xfrm>
            <a:off x="8392673" y="-49979"/>
            <a:ext cx="3537268" cy="2335978"/>
          </a:xfrm>
          <a:prstGeom prst="rect">
            <a:avLst/>
          </a:prstGeom>
        </p:spPr>
      </p:pic>
    </p:spTree>
    <p:extLst>
      <p:ext uri="{BB962C8B-B14F-4D97-AF65-F5344CB8AC3E}">
        <p14:creationId xmlns:p14="http://schemas.microsoft.com/office/powerpoint/2010/main" val="299968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Does Viscosity Differ?</a:t>
            </a:r>
          </a:p>
        </p:txBody>
      </p:sp>
      <p:sp>
        <p:nvSpPr>
          <p:cNvPr id="3" name="Content Placeholder 2"/>
          <p:cNvSpPr>
            <a:spLocks noGrp="1"/>
          </p:cNvSpPr>
          <p:nvPr>
            <p:ph sz="half" idx="1"/>
          </p:nvPr>
        </p:nvSpPr>
        <p:spPr>
          <a:xfrm>
            <a:off x="1093572" y="1307243"/>
            <a:ext cx="9879228" cy="3581401"/>
          </a:xfrm>
        </p:spPr>
        <p:txBody>
          <a:bodyPr>
            <a:normAutofit/>
          </a:bodyPr>
          <a:lstStyle/>
          <a:p>
            <a:r>
              <a:rPr lang="en-US" sz="2000" dirty="0" smtClean="0"/>
              <a:t>As discussed, viscosity is a resul</a:t>
            </a:r>
            <a:r>
              <a:rPr lang="en-US" dirty="0" smtClean="0"/>
              <a:t>t of PARTICLE FLOW and INTERNAL FRICTION. As we know, not all particles are the same.</a:t>
            </a:r>
          </a:p>
          <a:p>
            <a:r>
              <a:rPr lang="en-US" sz="2000" dirty="0" smtClean="0"/>
              <a:t>Pictured below are a water molecule and a fructose molecu</a:t>
            </a:r>
            <a:r>
              <a:rPr lang="en-US" dirty="0" smtClean="0"/>
              <a:t>le (corn syrup is a combination of fructose, glucose and water)</a:t>
            </a:r>
            <a:endParaRPr lang="en-US" sz="2000" dirty="0" smtClean="0"/>
          </a:p>
          <a:p>
            <a:r>
              <a:rPr lang="en-US" sz="2000" dirty="0" smtClean="0"/>
              <a:t>Looking at these molecules, can you see why the two substances would have different levels of viscosity? </a:t>
            </a:r>
            <a:r>
              <a:rPr lang="en-US" sz="2000" dirty="0"/>
              <a:t> </a:t>
            </a:r>
            <a:endParaRPr lang="en-CA" sz="2000" dirty="0"/>
          </a:p>
        </p:txBody>
      </p:sp>
      <p:sp>
        <p:nvSpPr>
          <p:cNvPr id="4" name="Content Placeholder 3"/>
          <p:cNvSpPr>
            <a:spLocks noGrp="1"/>
          </p:cNvSpPr>
          <p:nvPr>
            <p:ph sz="half" idx="2"/>
          </p:nvPr>
        </p:nvSpPr>
        <p:spPr>
          <a:xfrm>
            <a:off x="1093572" y="4821196"/>
            <a:ext cx="9749481" cy="4525963"/>
          </a:xfrm>
        </p:spPr>
        <p:txBody>
          <a:bodyPr>
            <a:normAutofit/>
          </a:bodyPr>
          <a:lstStyle/>
          <a:p>
            <a:r>
              <a:rPr lang="en-US" sz="2000" dirty="0" smtClean="0"/>
              <a:t>The internal friction caused by the </a:t>
            </a:r>
            <a:r>
              <a:rPr lang="en-US" dirty="0" smtClean="0"/>
              <a:t>LARGE BULKY SHAPE </a:t>
            </a:r>
            <a:r>
              <a:rPr lang="en-US" dirty="0" smtClean="0"/>
              <a:t>of </a:t>
            </a:r>
            <a:r>
              <a:rPr lang="en-US" dirty="0" smtClean="0"/>
              <a:t>fructose molecules is much higher than the internal friction caused by the </a:t>
            </a:r>
            <a:r>
              <a:rPr lang="en-US" dirty="0" smtClean="0"/>
              <a:t>SMALL COMPACT SHAPE of </a:t>
            </a:r>
            <a:r>
              <a:rPr lang="en-US" dirty="0" smtClean="0"/>
              <a:t>the water molecules</a:t>
            </a:r>
          </a:p>
          <a:p>
            <a:r>
              <a:rPr lang="en-US" sz="2000" dirty="0" smtClean="0"/>
              <a:t>Gases</a:t>
            </a:r>
            <a:r>
              <a:rPr lang="en-US" sz="2000" dirty="0"/>
              <a:t> have much </a:t>
            </a:r>
            <a:r>
              <a:rPr lang="en-US" sz="2000" dirty="0" smtClean="0"/>
              <a:t>LARGER SPACES so regardless of </a:t>
            </a:r>
            <a:r>
              <a:rPr lang="en-US" dirty="0" smtClean="0"/>
              <a:t>MOLECULE SHAPE there is more room to allow fluids to flow. This means LESS FRICTION.</a:t>
            </a:r>
            <a:endParaRPr lang="en-CA" sz="2400" dirty="0"/>
          </a:p>
        </p:txBody>
      </p:sp>
      <p:pic>
        <p:nvPicPr>
          <p:cNvPr id="5" name="Picture 4"/>
          <p:cNvPicPr>
            <a:picLocks noChangeAspect="1"/>
          </p:cNvPicPr>
          <p:nvPr/>
        </p:nvPicPr>
        <p:blipFill>
          <a:blip r:embed="rId2"/>
          <a:stretch>
            <a:fillRect/>
          </a:stretch>
        </p:blipFill>
        <p:spPr>
          <a:xfrm>
            <a:off x="3258686" y="3400818"/>
            <a:ext cx="5185992" cy="1420378"/>
          </a:xfrm>
          <a:prstGeom prst="rect">
            <a:avLst/>
          </a:prstGeom>
        </p:spPr>
      </p:pic>
    </p:spTree>
    <p:extLst>
      <p:ext uri="{BB962C8B-B14F-4D97-AF65-F5344CB8AC3E}">
        <p14:creationId xmlns:p14="http://schemas.microsoft.com/office/powerpoint/2010/main" val="4024222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Viscous “Fluid” Ever</a:t>
            </a:r>
            <a:endParaRPr lang="en-US" dirty="0"/>
          </a:p>
        </p:txBody>
      </p:sp>
      <p:sp>
        <p:nvSpPr>
          <p:cNvPr id="3" name="Content Placeholder 2"/>
          <p:cNvSpPr>
            <a:spLocks noGrp="1"/>
          </p:cNvSpPr>
          <p:nvPr>
            <p:ph sz="half" idx="1"/>
          </p:nvPr>
        </p:nvSpPr>
        <p:spPr/>
        <p:txBody>
          <a:bodyPr>
            <a:normAutofit/>
          </a:bodyPr>
          <a:lstStyle/>
          <a:p>
            <a:endParaRPr lang="en-US"/>
          </a:p>
        </p:txBody>
      </p:sp>
      <p:sp>
        <p:nvSpPr>
          <p:cNvPr id="4" name="Content Placeholder 3"/>
          <p:cNvSpPr>
            <a:spLocks noGrp="1"/>
          </p:cNvSpPr>
          <p:nvPr>
            <p:ph sz="half" idx="2"/>
          </p:nvPr>
        </p:nvSpPr>
        <p:spPr>
          <a:xfrm>
            <a:off x="6934200" y="1920081"/>
            <a:ext cx="4038600" cy="3886200"/>
          </a:xfrm>
        </p:spPr>
        <p:txBody>
          <a:bodyPr>
            <a:normAutofit/>
          </a:bodyPr>
          <a:lstStyle/>
          <a:p>
            <a:r>
              <a:rPr lang="en-US" dirty="0" smtClean="0"/>
              <a:t>The eighth drop fell on 28 November 2000, allowing experimenters to calculate that the pitch has a </a:t>
            </a:r>
            <a:r>
              <a:rPr lang="en-US" dirty="0" smtClean="0">
                <a:hlinkClick r:id="rId2" tooltip="Viscosity"/>
              </a:rPr>
              <a:t>viscosity</a:t>
            </a:r>
            <a:r>
              <a:rPr lang="en-US" dirty="0" smtClean="0"/>
              <a:t> approximately 230 billion (2.3×10</a:t>
            </a:r>
            <a:r>
              <a:rPr lang="en-US" baseline="30000" dirty="0" smtClean="0"/>
              <a:t>11</a:t>
            </a:r>
            <a:r>
              <a:rPr lang="en-US" dirty="0" smtClean="0"/>
              <a:t>) times that of </a:t>
            </a:r>
            <a:r>
              <a:rPr lang="en-US" dirty="0" smtClean="0">
                <a:hlinkClick r:id="rId3" tooltip="Water"/>
              </a:rPr>
              <a:t>water</a:t>
            </a:r>
            <a:r>
              <a:rPr lang="en-US" dirty="0" smtClean="0"/>
              <a:t>.</a:t>
            </a:r>
            <a:r>
              <a:rPr lang="en-US" baseline="30000" dirty="0" smtClean="0">
                <a:hlinkClick r:id="rId4"/>
              </a:rPr>
              <a:t>[3]</a:t>
            </a:r>
            <a:endParaRPr lang="en-US" baseline="30000" dirty="0" smtClean="0"/>
          </a:p>
          <a:p>
            <a:endParaRPr lang="en-US" baseline="30000" dirty="0" smtClean="0"/>
          </a:p>
          <a:p>
            <a:endParaRPr lang="en-US" baseline="30000" dirty="0" smtClean="0"/>
          </a:p>
          <a:p>
            <a:r>
              <a:rPr lang="en-CA" dirty="0">
                <a:solidFill>
                  <a:srgbClr val="835EA5"/>
                </a:solidFill>
                <a:latin typeface="Open Sans"/>
                <a:hlinkClick r:id="rId5"/>
              </a:rPr>
              <a:t>http://www.thetenthwatch.com/</a:t>
            </a:r>
            <a:endParaRPr lang="en-CA" dirty="0"/>
          </a:p>
          <a:p>
            <a:pPr marL="0" indent="0">
              <a:buNone/>
            </a:pPr>
            <a:endParaRPr lang="en-US" dirty="0"/>
          </a:p>
        </p:txBody>
      </p:sp>
      <p:pic>
        <p:nvPicPr>
          <p:cNvPr id="5" name="Picture 2" descr="http://upload.wikimedia.org/wikipedia/commons/0/03/Pitch_drop_experiment_with_John_Mainstone.jpg"/>
          <p:cNvPicPr>
            <a:picLocks noChangeAspect="1" noChangeArrowheads="1"/>
          </p:cNvPicPr>
          <p:nvPr/>
        </p:nvPicPr>
        <p:blipFill>
          <a:blip r:embed="rId6" cstate="print"/>
          <a:srcRect/>
          <a:stretch>
            <a:fillRect/>
          </a:stretch>
        </p:blipFill>
        <p:spPr bwMode="auto">
          <a:xfrm>
            <a:off x="1230617" y="1428750"/>
            <a:ext cx="4729751" cy="4824536"/>
          </a:xfrm>
          <a:prstGeom prst="rect">
            <a:avLst/>
          </a:prstGeom>
          <a:noFill/>
        </p:spPr>
      </p:pic>
      <p:sp>
        <p:nvSpPr>
          <p:cNvPr id="6" name="Rectangle 5"/>
          <p:cNvSpPr/>
          <p:nvPr/>
        </p:nvSpPr>
        <p:spPr>
          <a:xfrm>
            <a:off x="7756663" y="5498068"/>
            <a:ext cx="3216137" cy="369332"/>
          </a:xfrm>
          <a:prstGeom prst="rect">
            <a:avLst/>
          </a:prstGeom>
        </p:spPr>
        <p:txBody>
          <a:bodyPr wrap="none">
            <a:spAutoFit/>
          </a:bodyPr>
          <a:lstStyle/>
          <a:p>
            <a:r>
              <a:rPr lang="en-CA" dirty="0">
                <a:hlinkClick r:id="rId7"/>
              </a:rPr>
              <a:t>https://youtu.be/ybdLQeHvNjQ</a:t>
            </a:r>
            <a:endParaRPr lang="en-CA" dirty="0"/>
          </a:p>
        </p:txBody>
      </p:sp>
    </p:spTree>
    <p:extLst>
      <p:ext uri="{BB962C8B-B14F-4D97-AF65-F5344CB8AC3E}">
        <p14:creationId xmlns:p14="http://schemas.microsoft.com/office/powerpoint/2010/main" val="396654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Newtonian Fluids</a:t>
            </a:r>
            <a:endParaRPr lang="en-CA" dirty="0"/>
          </a:p>
        </p:txBody>
      </p:sp>
      <p:sp>
        <p:nvSpPr>
          <p:cNvPr id="3" name="Content Placeholder 2"/>
          <p:cNvSpPr>
            <a:spLocks noGrp="1"/>
          </p:cNvSpPr>
          <p:nvPr>
            <p:ph idx="1"/>
          </p:nvPr>
        </p:nvSpPr>
        <p:spPr>
          <a:xfrm>
            <a:off x="1371600" y="1561070"/>
            <a:ext cx="9601200" cy="3581400"/>
          </a:xfrm>
        </p:spPr>
        <p:txBody>
          <a:bodyPr/>
          <a:lstStyle/>
          <a:p>
            <a:r>
              <a:rPr lang="en-US" dirty="0" smtClean="0"/>
              <a:t>Ex: </a:t>
            </a:r>
            <a:r>
              <a:rPr lang="en-US" dirty="0" err="1" smtClean="0"/>
              <a:t>Oobleck</a:t>
            </a:r>
            <a:endParaRPr lang="en-US" dirty="0" smtClean="0"/>
          </a:p>
          <a:p>
            <a:r>
              <a:rPr lang="en-US" dirty="0"/>
              <a:t>Applying pressure to the mixture increases its viscosity (thickness). A quick tap on the surface of </a:t>
            </a:r>
            <a:r>
              <a:rPr lang="en-US" dirty="0" err="1"/>
              <a:t>Oobleck</a:t>
            </a:r>
            <a:r>
              <a:rPr lang="en-US" dirty="0"/>
              <a:t> will make it feel hard, because it forces the cornstarch particles together. But dip your hand slowly into the mix, and see what happens—your fingers slide in as easily as through water. Moving slowly gives the cornstarch particles time to move out of the way.</a:t>
            </a:r>
            <a:endParaRPr lang="en-CA" dirty="0"/>
          </a:p>
        </p:txBody>
      </p:sp>
      <p:grpSp>
        <p:nvGrpSpPr>
          <p:cNvPr id="4" name="Group 3"/>
          <p:cNvGrpSpPr/>
          <p:nvPr/>
        </p:nvGrpSpPr>
        <p:grpSpPr>
          <a:xfrm>
            <a:off x="1601273" y="3482727"/>
            <a:ext cx="9545216" cy="2535013"/>
            <a:chOff x="1381268" y="3510424"/>
            <a:chExt cx="9545216" cy="2535013"/>
          </a:xfrm>
        </p:grpSpPr>
        <p:pic>
          <p:nvPicPr>
            <p:cNvPr id="1026" name="Picture 2" descr="Image result for oobleck partic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9798" y="3510424"/>
              <a:ext cx="4506686" cy="25350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oobleck particl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1268" y="3510424"/>
              <a:ext cx="4506690" cy="25350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91295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a:t>
            </a:r>
            <a:r>
              <a:rPr lang="en-US" dirty="0" smtClean="0"/>
              <a:t>Slip</a:t>
            </a:r>
            <a:endParaRPr lang="en-CA" dirty="0"/>
          </a:p>
        </p:txBody>
      </p:sp>
      <p:sp>
        <p:nvSpPr>
          <p:cNvPr id="5" name="Content Placeholder 4"/>
          <p:cNvSpPr>
            <a:spLocks noGrp="1"/>
          </p:cNvSpPr>
          <p:nvPr>
            <p:ph idx="1"/>
          </p:nvPr>
        </p:nvSpPr>
        <p:spPr/>
        <p:txBody>
          <a:bodyPr/>
          <a:lstStyle/>
          <a:p>
            <a:r>
              <a:rPr lang="en-US" dirty="0"/>
              <a:t>Determine why someone working quality </a:t>
            </a:r>
            <a:r>
              <a:rPr lang="en-US" dirty="0" smtClean="0"/>
              <a:t> control</a:t>
            </a:r>
            <a:r>
              <a:rPr lang="en-US" dirty="0"/>
              <a:t> at a Heinz ketchup factory  would </a:t>
            </a:r>
            <a:r>
              <a:rPr lang="en-US" dirty="0" smtClean="0"/>
              <a:t> need</a:t>
            </a:r>
            <a:r>
              <a:rPr lang="en-US" dirty="0"/>
              <a:t> to concern themselves with viscosity. </a:t>
            </a:r>
            <a:endParaRPr lang="en-US" dirty="0" smtClean="0"/>
          </a:p>
          <a:p>
            <a:r>
              <a:rPr lang="en-US" dirty="0" smtClean="0"/>
              <a:t>Write</a:t>
            </a:r>
            <a:r>
              <a:rPr lang="en-US" dirty="0"/>
              <a:t> a brief </a:t>
            </a:r>
            <a:r>
              <a:rPr lang="en-US" dirty="0" smtClean="0"/>
              <a:t>paragraph on the cue card provided and hand in to pass in bin.</a:t>
            </a:r>
            <a:endParaRPr lang="en-CA" dirty="0"/>
          </a:p>
        </p:txBody>
      </p:sp>
    </p:spTree>
    <p:extLst>
      <p:ext uri="{BB962C8B-B14F-4D97-AF65-F5344CB8AC3E}">
        <p14:creationId xmlns:p14="http://schemas.microsoft.com/office/powerpoint/2010/main" val="3126817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244</TotalTime>
  <Words>446</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Franklin Gothic Book</vt:lpstr>
      <vt:lpstr>Open Sans</vt:lpstr>
      <vt:lpstr>Crop</vt:lpstr>
      <vt:lpstr>Viscosity Conclusions</vt:lpstr>
      <vt:lpstr>Why Are Fluids Viscous?</vt:lpstr>
      <vt:lpstr>Can Solids Be Viscous?</vt:lpstr>
      <vt:lpstr>Why Does Viscosity Differ?</vt:lpstr>
      <vt:lpstr>Most Viscous “Fluid” Ever</vt:lpstr>
      <vt:lpstr>Non- Newtonian Fluids</vt:lpstr>
      <vt:lpstr>Entry Slip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Viscosity Conclusions</dc:title>
  <dc:creator>User</dc:creator>
  <cp:lastModifiedBy>User</cp:lastModifiedBy>
  <cp:revision>7</cp:revision>
  <dcterms:created xsi:type="dcterms:W3CDTF">2019-01-16T18:01:26Z</dcterms:created>
  <dcterms:modified xsi:type="dcterms:W3CDTF">2019-01-18T14:48:02Z</dcterms:modified>
</cp:coreProperties>
</file>