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0" r:id="rId6"/>
    <p:sldId id="257" r:id="rId7"/>
    <p:sldId id="264" r:id="rId8"/>
    <p:sldId id="265" r:id="rId9"/>
    <p:sldId id="258" r:id="rId10"/>
    <p:sldId id="259" r:id="rId11"/>
    <p:sldId id="260" r:id="rId12"/>
    <p:sldId id="261" r:id="rId13"/>
    <p:sldId id="262" r:id="rId14"/>
    <p:sldId id="263" r:id="rId15"/>
    <p:sldId id="266" r:id="rId16"/>
    <p:sldId id="267" r:id="rId17"/>
    <p:sldId id="268" r:id="rId1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BDA057"/>
    <a:srgbClr val="C6A220"/>
    <a:srgbClr val="B5941D"/>
    <a:srgbClr val="EDBF7B"/>
    <a:srgbClr val="C0953E"/>
    <a:srgbClr val="DA9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20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007" cy="46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r>
              <a:rPr lang="en-US" smtClean="0"/>
              <a:t>Lesson 28 - Viscosity &amp; Fluids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39" y="0"/>
            <a:ext cx="2972007" cy="46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356"/>
            <a:ext cx="2972007" cy="46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39" y="8829356"/>
            <a:ext cx="2972007" cy="46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B4ECE6BF-6CBD-4B26-9CC3-897BF35B65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704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007" cy="46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smtClean="0"/>
              <a:t>Lesson 28 - Viscosity &amp; Fluids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39" y="0"/>
            <a:ext cx="2972007" cy="46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90" y="4416267"/>
            <a:ext cx="5487022" cy="418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356"/>
            <a:ext cx="2972007" cy="46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39" y="8829356"/>
            <a:ext cx="2972007" cy="46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69704C-5D4B-4226-B90B-F236A02491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9403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Lesson 28 - Viscosity &amp; Fluids</a:t>
            </a:r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70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Lesson 28 - Viscosity &amp; Fluids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3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Lesson 28 - Viscosity &amp; Fluids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92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5E88E-DB6F-469B-8407-A5A29B64DA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D2552-6E7B-4362-ADA7-37D92F97EE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8AB2B-238F-4037-B4DD-F96E70673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CF615-4CDF-4AE9-B1CC-B8E294ECB9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EFCA5-491C-4A1E-AEC2-BFF9F71196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A7467-684E-4776-B5D7-4735E96457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8EB96-E14A-4E84-8BE3-0C581F2CE4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3E92B-852C-4021-8D2B-A58701F3DE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89B7C-1978-4912-A05D-3EEF7C2E30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681E1-A2A0-45A4-B8D3-7138B7C991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49989-EE1E-4696-9BAF-A21394D6FF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9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1C88C1-D0FB-4AE0-9C0C-FD4977BB7A6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s.runic.com/gallery2.html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hotos.runic.com/gallery2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hotos.runic.com/gallery2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hotos.runic.com/gallery2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hotos.runic.com/gallery2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s.runic.com/gallery2.html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hotos.runic.com/gallery2.html" TargetMode="Externa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hotos.runic.com/gallery2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s.runic.com/gallery2.html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hotos.runic.com/gallery2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hotos.runic.com/gallery2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s.runic.com/gallery2.html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://mirror-us-ga1.gallery.hd.org/_exhibits/natural-science/_more2000/_more01/viscous-golden-sugar-syrup-flow-in-column-onto-spiral-pile-3-AJHD.jpg" TargetMode="External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hyperlink" Target="http://mirror-us-ga1.gallery.hd.org/_exhibits/natural-science/_more2000/_more01/viscous-golden-sugar-syrup-flow-in-column-onto-spiral-pile-3-AJHD.jpg" TargetMode="External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0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hotos.runic.com/gallery2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hotos.runic.com/gallery2.html" TargetMode="Externa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tudies In Viscosity Syrup Phot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191000"/>
            <a:ext cx="6172200" cy="936625"/>
          </a:xfrm>
          <a:noFill/>
        </p:spPr>
        <p:txBody>
          <a:bodyPr/>
          <a:lstStyle/>
          <a:p>
            <a:pPr algn="l"/>
            <a:r>
              <a:rPr lang="en-US" sz="5400" b="1" i="1" dirty="0">
                <a:latin typeface="Calibri" pitchFamily="34" charset="0"/>
              </a:rPr>
              <a:t>Viscosity &amp; Fluids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181600"/>
            <a:ext cx="2743200" cy="1447800"/>
          </a:xfrm>
        </p:spPr>
        <p:txBody>
          <a:bodyPr/>
          <a:lstStyle/>
          <a:p>
            <a:pPr marL="228600" indent="-228600" algn="l">
              <a:buSzPct val="75000"/>
              <a:buFontTx/>
              <a:buChar char="•"/>
            </a:pPr>
            <a:r>
              <a:rPr lang="en-US" sz="1800" b="1" i="1" dirty="0">
                <a:latin typeface="Calibri" pitchFamily="34" charset="0"/>
              </a:rPr>
              <a:t>What is viscosity</a:t>
            </a:r>
          </a:p>
          <a:p>
            <a:pPr marL="228600" indent="-228600" algn="l">
              <a:buSzPct val="75000"/>
              <a:buFontTx/>
              <a:buChar char="•"/>
            </a:pPr>
            <a:r>
              <a:rPr lang="en-US" sz="1800" b="1" i="1" dirty="0">
                <a:latin typeface="Calibri" pitchFamily="34" charset="0"/>
              </a:rPr>
              <a:t>What affects viscosity</a:t>
            </a:r>
          </a:p>
          <a:p>
            <a:pPr marL="228600" indent="-228600" algn="l">
              <a:buSzPct val="75000"/>
              <a:buFontTx/>
              <a:buChar char="•"/>
            </a:pPr>
            <a:r>
              <a:rPr lang="en-US" sz="1800" b="1" i="1" dirty="0">
                <a:latin typeface="Calibri" pitchFamily="34" charset="0"/>
              </a:rPr>
              <a:t>Flow Rate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tudies In Viscosity Syrup Pho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52600" cy="131445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858000" cy="1143000"/>
          </a:xfrm>
        </p:spPr>
        <p:txBody>
          <a:bodyPr/>
          <a:lstStyle/>
          <a:p>
            <a:pPr algn="l"/>
            <a:r>
              <a:rPr lang="en-US" sz="4000" b="1" i="1" dirty="0">
                <a:latin typeface="Calibri" pitchFamily="34" charset="0"/>
              </a:rPr>
              <a:t>Factors Affecting Viscosity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5181600" cy="4876800"/>
          </a:xfrm>
        </p:spPr>
        <p:txBody>
          <a:bodyPr/>
          <a:lstStyle/>
          <a:p>
            <a:pPr>
              <a:buSzPct val="75000"/>
            </a:pPr>
            <a:r>
              <a:rPr lang="en-US" dirty="0">
                <a:latin typeface="Calibri" pitchFamily="34" charset="0"/>
              </a:rPr>
              <a:t>Temperature has the only major affect on viscosity in </a:t>
            </a:r>
            <a:r>
              <a:rPr lang="en-US" dirty="0" smtClean="0">
                <a:latin typeface="Calibri" pitchFamily="34" charset="0"/>
              </a:rPr>
              <a:t>fluids</a:t>
            </a:r>
          </a:p>
          <a:p>
            <a:pPr>
              <a:buSzPct val="75000"/>
            </a:pPr>
            <a:endParaRPr lang="en-US" dirty="0">
              <a:latin typeface="Calibri" pitchFamily="34" charset="0"/>
            </a:endParaRPr>
          </a:p>
          <a:p>
            <a:pPr>
              <a:buSzPct val="75000"/>
            </a:pPr>
            <a:r>
              <a:rPr lang="en-US" b="1" u="sng" dirty="0">
                <a:latin typeface="Calibri" pitchFamily="34" charset="0"/>
              </a:rPr>
              <a:t>Viscosity between gasses and liquids react oppositely to changes in temperature </a:t>
            </a:r>
          </a:p>
          <a:p>
            <a:pPr>
              <a:buSzPct val="75000"/>
              <a:buFontTx/>
              <a:buNone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0" y="129540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246" name="Picture 6" descr="checkma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228600"/>
            <a:ext cx="7620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thermome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1752600"/>
            <a:ext cx="2447925" cy="421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tudies In Viscosity Syrup Pho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52600" cy="131445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858000" cy="1143000"/>
          </a:xfrm>
        </p:spPr>
        <p:txBody>
          <a:bodyPr/>
          <a:lstStyle/>
          <a:p>
            <a:pPr algn="l"/>
            <a:r>
              <a:rPr lang="en-US" sz="4000" b="1" i="1" dirty="0" smtClean="0">
                <a:latin typeface="Calibri" pitchFamily="34" charset="0"/>
              </a:rPr>
              <a:t>Temp &amp; Liquids </a:t>
            </a:r>
            <a:endParaRPr lang="en-US" sz="4000" b="1" i="1" dirty="0">
              <a:latin typeface="Calibri" pitchFamily="34" charset="0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5029200"/>
          </a:xfrm>
        </p:spPr>
        <p:txBody>
          <a:bodyPr/>
          <a:lstStyle/>
          <a:p>
            <a:pPr>
              <a:buSzPct val="75000"/>
            </a:pPr>
            <a:r>
              <a:rPr lang="en-US" dirty="0">
                <a:latin typeface="Calibri" pitchFamily="34" charset="0"/>
              </a:rPr>
              <a:t>If we increase the temperature of a </a:t>
            </a:r>
            <a:r>
              <a:rPr lang="en-US" i="1" u="sng" dirty="0">
                <a:latin typeface="Calibri" pitchFamily="34" charset="0"/>
              </a:rPr>
              <a:t>LIQUID</a:t>
            </a:r>
            <a:r>
              <a:rPr lang="en-US" dirty="0">
                <a:latin typeface="Calibri" pitchFamily="34" charset="0"/>
              </a:rPr>
              <a:t> we excite the particles within the liquid causing them to flow more easily </a:t>
            </a:r>
          </a:p>
          <a:p>
            <a:pPr>
              <a:buSzPct val="75000"/>
            </a:pPr>
            <a:r>
              <a:rPr lang="en-US" dirty="0">
                <a:latin typeface="Calibri" pitchFamily="34" charset="0"/>
              </a:rPr>
              <a:t>Increasing temp. causes friction between the particles of a liquid to decrease </a:t>
            </a:r>
          </a:p>
          <a:p>
            <a:pPr>
              <a:buSzPct val="75000"/>
              <a:buFontTx/>
              <a:buNone/>
            </a:pPr>
            <a:endParaRPr lang="en-US" dirty="0">
              <a:latin typeface="Calibri" pitchFamily="34" charset="0"/>
            </a:endParaRPr>
          </a:p>
          <a:p>
            <a:pPr>
              <a:buSzPct val="75000"/>
              <a:buFontTx/>
              <a:buNone/>
            </a:pPr>
            <a:r>
              <a:rPr lang="en-US" b="1" i="1" dirty="0">
                <a:latin typeface="Calibri" pitchFamily="34" charset="0"/>
              </a:rPr>
              <a:t>THEREFORE</a:t>
            </a:r>
          </a:p>
          <a:p>
            <a:pPr>
              <a:buSzPct val="75000"/>
            </a:pPr>
            <a:r>
              <a:rPr lang="en-US" dirty="0">
                <a:latin typeface="Calibri" pitchFamily="34" charset="0"/>
              </a:rPr>
              <a:t>The viscosity of a liquid </a:t>
            </a:r>
            <a:r>
              <a:rPr lang="en-US" i="1" u="sng" dirty="0">
                <a:latin typeface="Calibri" pitchFamily="34" charset="0"/>
              </a:rPr>
              <a:t>decreases</a:t>
            </a:r>
            <a:r>
              <a:rPr lang="en-US" dirty="0">
                <a:latin typeface="Calibri" pitchFamily="34" charset="0"/>
              </a:rPr>
              <a:t> as it is </a:t>
            </a:r>
            <a:r>
              <a:rPr lang="en-US" i="1" u="sng" dirty="0">
                <a:latin typeface="Calibri" pitchFamily="34" charset="0"/>
              </a:rPr>
              <a:t>heated</a:t>
            </a:r>
            <a:r>
              <a:rPr lang="en-US" dirty="0">
                <a:latin typeface="Calibri" pitchFamily="34" charset="0"/>
              </a:rPr>
              <a:t>, and </a:t>
            </a:r>
            <a:r>
              <a:rPr lang="en-US" i="1" u="sng" dirty="0">
                <a:latin typeface="Calibri" pitchFamily="34" charset="0"/>
              </a:rPr>
              <a:t>increases</a:t>
            </a:r>
            <a:r>
              <a:rPr lang="en-US" dirty="0">
                <a:latin typeface="Calibri" pitchFamily="34" charset="0"/>
              </a:rPr>
              <a:t> as it is </a:t>
            </a:r>
            <a:r>
              <a:rPr lang="en-US" i="1" u="sng" dirty="0">
                <a:latin typeface="Calibri" pitchFamily="34" charset="0"/>
              </a:rPr>
              <a:t>cooled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0" y="129540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270" name="Picture 6" descr="checkma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228600"/>
            <a:ext cx="7620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tudies In Viscosity Syrup Pho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52600" cy="131445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858000" cy="1143000"/>
          </a:xfrm>
        </p:spPr>
        <p:txBody>
          <a:bodyPr/>
          <a:lstStyle/>
          <a:p>
            <a:pPr algn="l"/>
            <a:r>
              <a:rPr lang="en-US" sz="4000" b="1" i="1" dirty="0" smtClean="0">
                <a:latin typeface="Calibri" pitchFamily="34" charset="0"/>
              </a:rPr>
              <a:t>Temp &amp; Gasses</a:t>
            </a:r>
            <a:endParaRPr lang="en-US" sz="4000" b="1" i="1" dirty="0">
              <a:latin typeface="Calibri" pitchFamily="34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buSzPct val="75000"/>
            </a:pPr>
            <a:r>
              <a:rPr lang="en-US" sz="2800" dirty="0">
                <a:latin typeface="Calibri" pitchFamily="34" charset="0"/>
              </a:rPr>
              <a:t>If we increase the temperature of a </a:t>
            </a:r>
            <a:r>
              <a:rPr lang="en-US" sz="2800" i="1" u="sng" dirty="0">
                <a:latin typeface="Calibri" pitchFamily="34" charset="0"/>
              </a:rPr>
              <a:t>GAS</a:t>
            </a:r>
            <a:r>
              <a:rPr lang="en-US" sz="2800" dirty="0">
                <a:latin typeface="Calibri" pitchFamily="34" charset="0"/>
              </a:rPr>
              <a:t>  we excite the particles within the gas causing them to move faster and collide more often</a:t>
            </a:r>
          </a:p>
          <a:p>
            <a:pPr>
              <a:buSzPct val="75000"/>
            </a:pPr>
            <a:r>
              <a:rPr lang="en-US" sz="2800" dirty="0">
                <a:latin typeface="Calibri" pitchFamily="34" charset="0"/>
              </a:rPr>
              <a:t>The more collisions between particles has the opposite effect… its actually increasing friction between the particles and slows the flow rate </a:t>
            </a:r>
          </a:p>
          <a:p>
            <a:pPr>
              <a:buSzPct val="75000"/>
              <a:buFontTx/>
              <a:buNone/>
            </a:pPr>
            <a:endParaRPr lang="en-US" sz="2800" dirty="0">
              <a:latin typeface="Calibri" pitchFamily="34" charset="0"/>
            </a:endParaRPr>
          </a:p>
          <a:p>
            <a:pPr>
              <a:buSzPct val="75000"/>
              <a:buFontTx/>
              <a:buNone/>
            </a:pPr>
            <a:r>
              <a:rPr lang="en-US" sz="2800" b="1" i="1" dirty="0">
                <a:latin typeface="Calibri" pitchFamily="34" charset="0"/>
              </a:rPr>
              <a:t>THEREFORE</a:t>
            </a:r>
          </a:p>
          <a:p>
            <a:pPr>
              <a:buSzPct val="75000"/>
            </a:pPr>
            <a:r>
              <a:rPr lang="en-US" sz="2800" dirty="0">
                <a:latin typeface="Calibri" pitchFamily="34" charset="0"/>
              </a:rPr>
              <a:t>The viscosity of a gas </a:t>
            </a:r>
            <a:r>
              <a:rPr lang="en-US" sz="2800" i="1" u="sng" dirty="0">
                <a:latin typeface="Calibri" pitchFamily="34" charset="0"/>
              </a:rPr>
              <a:t>increases</a:t>
            </a:r>
            <a:r>
              <a:rPr lang="en-US" sz="2800" dirty="0">
                <a:latin typeface="Calibri" pitchFamily="34" charset="0"/>
              </a:rPr>
              <a:t> as it is </a:t>
            </a:r>
            <a:r>
              <a:rPr lang="en-US" sz="2800" i="1" u="sng" dirty="0">
                <a:latin typeface="Calibri" pitchFamily="34" charset="0"/>
              </a:rPr>
              <a:t>heated</a:t>
            </a:r>
            <a:r>
              <a:rPr lang="en-US" sz="2800" dirty="0">
                <a:latin typeface="Calibri" pitchFamily="34" charset="0"/>
              </a:rPr>
              <a:t>, and </a:t>
            </a:r>
            <a:r>
              <a:rPr lang="en-US" sz="2800" i="1" u="sng" dirty="0">
                <a:latin typeface="Calibri" pitchFamily="34" charset="0"/>
              </a:rPr>
              <a:t>decreases</a:t>
            </a:r>
            <a:r>
              <a:rPr lang="en-US" sz="2800" dirty="0">
                <a:latin typeface="Calibri" pitchFamily="34" charset="0"/>
              </a:rPr>
              <a:t> as it is </a:t>
            </a:r>
            <a:r>
              <a:rPr lang="en-US" sz="2800" i="1" u="sng" dirty="0">
                <a:latin typeface="Calibri" pitchFamily="34" charset="0"/>
              </a:rPr>
              <a:t>cooled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0" y="129540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4342" name="Picture 6" descr="checkma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228600"/>
            <a:ext cx="7620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tudies In Viscosity Syrup Pho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52600" cy="131445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858000" cy="1143000"/>
          </a:xfrm>
        </p:spPr>
        <p:txBody>
          <a:bodyPr/>
          <a:lstStyle/>
          <a:p>
            <a:pPr algn="l"/>
            <a:r>
              <a:rPr lang="en-US" sz="4000" b="1" i="1" dirty="0">
                <a:latin typeface="Calibri" pitchFamily="34" charset="0"/>
              </a:rPr>
              <a:t>Factors Affecting Viscosity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0" y="129540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369" name="Picture 9" descr="Scan0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447800"/>
            <a:ext cx="348615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tudies In Viscosity Syrup Phot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52600" cy="131445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858000" cy="1143000"/>
          </a:xfrm>
        </p:spPr>
        <p:txBody>
          <a:bodyPr/>
          <a:lstStyle/>
          <a:p>
            <a:pPr algn="l"/>
            <a:r>
              <a:rPr lang="en-US" b="1" i="1" dirty="0">
                <a:latin typeface="Calibri" pitchFamily="34" charset="0"/>
              </a:rPr>
              <a:t>Your Assignment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382000" cy="3200400"/>
          </a:xfrm>
        </p:spPr>
        <p:txBody>
          <a:bodyPr/>
          <a:lstStyle/>
          <a:p>
            <a:pPr>
              <a:buSzPct val="75000"/>
            </a:pPr>
            <a:r>
              <a:rPr lang="en-US" sz="2800" dirty="0">
                <a:latin typeface="Calibri" pitchFamily="34" charset="0"/>
              </a:rPr>
              <a:t>Your assignment for the rest of the class is to </a:t>
            </a:r>
            <a:r>
              <a:rPr lang="en-US" sz="2800" dirty="0" smtClean="0">
                <a:latin typeface="Calibri" pitchFamily="34" charset="0"/>
              </a:rPr>
              <a:t>complete the worksheet you are being given right now.   We will review this sheet in the next class so it is to be completed for homework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0" y="129540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28600" y="5360469"/>
            <a:ext cx="4191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SzPct val="75000"/>
              <a:buNone/>
            </a:pPr>
            <a:r>
              <a:rPr lang="en-US" sz="2400" dirty="0">
                <a:latin typeface="Calibri" pitchFamily="34" charset="0"/>
              </a:rPr>
              <a:t>U</a:t>
            </a:r>
            <a:r>
              <a:rPr lang="en-US" sz="2400" dirty="0" smtClean="0">
                <a:latin typeface="Calibri" pitchFamily="34" charset="0"/>
              </a:rPr>
              <a:t>se pages 40 - 49 in the </a:t>
            </a:r>
            <a:r>
              <a:rPr lang="en-US" sz="2400" b="1" i="1" dirty="0" smtClean="0">
                <a:latin typeface="Calibri" pitchFamily="34" charset="0"/>
              </a:rPr>
              <a:t>Science Focus 8 Textbook </a:t>
            </a:r>
            <a:r>
              <a:rPr lang="en-US" sz="2400" dirty="0" smtClean="0">
                <a:latin typeface="Calibri" pitchFamily="34" charset="0"/>
              </a:rPr>
              <a:t>to help you complete the worksheet.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1387310" cy="204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602480" y="5360469"/>
            <a:ext cx="434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SzPct val="75000"/>
              <a:buNone/>
            </a:pPr>
            <a:r>
              <a:rPr lang="en-US" sz="2400" dirty="0">
                <a:latin typeface="Calibri" pitchFamily="34" charset="0"/>
              </a:rPr>
              <a:t>U</a:t>
            </a:r>
            <a:r>
              <a:rPr lang="en-US" sz="2400" dirty="0" smtClean="0">
                <a:latin typeface="Calibri" pitchFamily="34" charset="0"/>
              </a:rPr>
              <a:t>se pages  39 - 41 in the </a:t>
            </a:r>
            <a:r>
              <a:rPr lang="en-US" sz="2400" b="1" i="1" dirty="0" smtClean="0">
                <a:latin typeface="Calibri" pitchFamily="34" charset="0"/>
              </a:rPr>
              <a:t>Science in Action 8 Textbook </a:t>
            </a:r>
            <a:r>
              <a:rPr lang="en-US" sz="2400" dirty="0" smtClean="0">
                <a:latin typeface="Calibri" pitchFamily="34" charset="0"/>
              </a:rPr>
              <a:t>to help you complete the worksheet.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76600"/>
            <a:ext cx="1422601" cy="208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ies In Viscosity Syrup Pho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52600" cy="131445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858000" cy="1143000"/>
          </a:xfrm>
        </p:spPr>
        <p:txBody>
          <a:bodyPr/>
          <a:lstStyle/>
          <a:p>
            <a:pPr algn="l"/>
            <a:r>
              <a:rPr lang="en-US" b="1" i="1" dirty="0" smtClean="0">
                <a:latin typeface="Calibri" pitchFamily="34" charset="0"/>
              </a:rPr>
              <a:t>The Big Idea!!!</a:t>
            </a:r>
            <a:endParaRPr lang="en-US" b="1" i="1" dirty="0">
              <a:latin typeface="Calibri" pitchFamily="34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  <a:buSzPct val="75000"/>
            </a:pPr>
            <a:r>
              <a:rPr lang="en-US" sz="2800" dirty="0">
                <a:latin typeface="Calibri" pitchFamily="34" charset="0"/>
              </a:rPr>
              <a:t>Viscosity is the term we use to describe the “Thickness” or “Thinness” of a fluid and how well it flows</a:t>
            </a:r>
          </a:p>
          <a:p>
            <a:pPr>
              <a:lnSpc>
                <a:spcPct val="90000"/>
              </a:lnSpc>
              <a:buSzPct val="75000"/>
              <a:buFontTx/>
              <a:buNone/>
            </a:pPr>
            <a:endParaRPr lang="en-US" sz="2800" dirty="0">
              <a:latin typeface="Calibri" pitchFamily="34" charset="0"/>
            </a:endParaRPr>
          </a:p>
          <a:p>
            <a:pPr>
              <a:lnSpc>
                <a:spcPct val="90000"/>
              </a:lnSpc>
              <a:buSzPct val="75000"/>
            </a:pPr>
            <a:r>
              <a:rPr lang="en-US" sz="2800" dirty="0">
                <a:latin typeface="Calibri" pitchFamily="34" charset="0"/>
              </a:rPr>
              <a:t>Fluids that have a </a:t>
            </a:r>
            <a:r>
              <a:rPr lang="en-US" sz="2800" b="1" i="1" u="sng" dirty="0">
                <a:latin typeface="Calibri" pitchFamily="34" charset="0"/>
              </a:rPr>
              <a:t>High Viscosity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are said to be very “thick” and do not flow easily</a:t>
            </a:r>
          </a:p>
          <a:p>
            <a:pPr>
              <a:lnSpc>
                <a:spcPct val="90000"/>
              </a:lnSpc>
              <a:buSzPct val="75000"/>
              <a:buFontTx/>
              <a:buNone/>
            </a:pPr>
            <a:r>
              <a:rPr lang="en-US" sz="2800" dirty="0">
                <a:latin typeface="Calibri" pitchFamily="34" charset="0"/>
              </a:rPr>
              <a:t>  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Examples would be: Honey, Molasses, Tar</a:t>
            </a:r>
          </a:p>
          <a:p>
            <a:pPr>
              <a:lnSpc>
                <a:spcPct val="90000"/>
              </a:lnSpc>
              <a:buSzPct val="75000"/>
              <a:buFontTx/>
              <a:buNone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lnSpc>
                <a:spcPct val="90000"/>
              </a:lnSpc>
              <a:buSzPct val="75000"/>
            </a:pPr>
            <a:r>
              <a:rPr lang="en-US" sz="2800" dirty="0">
                <a:latin typeface="Calibri" pitchFamily="34" charset="0"/>
              </a:rPr>
              <a:t>Fluids that have a </a:t>
            </a:r>
            <a:r>
              <a:rPr lang="en-US" sz="2800" b="1" i="1" u="sng" dirty="0">
                <a:latin typeface="Calibri" pitchFamily="34" charset="0"/>
              </a:rPr>
              <a:t>Low Viscosity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are said to be thinner and flow more easily</a:t>
            </a:r>
          </a:p>
          <a:p>
            <a:pPr>
              <a:lnSpc>
                <a:spcPct val="90000"/>
              </a:lnSpc>
              <a:buSzPct val="75000"/>
              <a:buFontTx/>
              <a:buNone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Examples would be: Water, Pop, Juice 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0" y="129540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69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tudies In Viscosity Syrup Pho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52600" cy="131445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858000" cy="1143000"/>
          </a:xfrm>
        </p:spPr>
        <p:txBody>
          <a:bodyPr/>
          <a:lstStyle/>
          <a:p>
            <a:pPr algn="l"/>
            <a:r>
              <a:rPr lang="en-US" b="1" i="1" dirty="0">
                <a:latin typeface="Calibri" pitchFamily="34" charset="0"/>
              </a:rPr>
              <a:t>What is Viscosity?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6172200" cy="4953000"/>
          </a:xfrm>
        </p:spPr>
        <p:txBody>
          <a:bodyPr/>
          <a:lstStyle/>
          <a:p>
            <a:pPr>
              <a:lnSpc>
                <a:spcPct val="90000"/>
              </a:lnSpc>
              <a:buSzPct val="75000"/>
            </a:pPr>
            <a:r>
              <a:rPr lang="en-US" dirty="0">
                <a:latin typeface="Calibri" pitchFamily="34" charset="0"/>
              </a:rPr>
              <a:t>Viscosity is a property of all fluids because it deals with the way the particles “flow” around </a:t>
            </a:r>
            <a:r>
              <a:rPr lang="en-US" dirty="0" smtClean="0">
                <a:latin typeface="Calibri" pitchFamily="34" charset="0"/>
              </a:rPr>
              <a:t>one another… it is the thickness of the fluid</a:t>
            </a:r>
          </a:p>
          <a:p>
            <a:pPr>
              <a:lnSpc>
                <a:spcPct val="90000"/>
              </a:lnSpc>
              <a:buSzPct val="75000"/>
              <a:buNone/>
            </a:pPr>
            <a:endParaRPr lang="en-US" sz="1800" dirty="0">
              <a:latin typeface="Calibri" pitchFamily="34" charset="0"/>
            </a:endParaRPr>
          </a:p>
          <a:p>
            <a:pPr>
              <a:lnSpc>
                <a:spcPct val="90000"/>
              </a:lnSpc>
              <a:buSzPct val="75000"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Both gases and liquids have some degree of viscosity, however, it is easier to comprehend viscosity in liquids because we can see and feel the “thickness” of a fluid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0" y="129540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079" name="Picture 7" descr="checkma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228600"/>
            <a:ext cx="7620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chocolate_1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2590800"/>
            <a:ext cx="203041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tudies In Viscosity Syrup Phot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52600" cy="131445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858000" cy="1143000"/>
          </a:xfrm>
        </p:spPr>
        <p:txBody>
          <a:bodyPr/>
          <a:lstStyle/>
          <a:p>
            <a:pPr algn="l"/>
            <a:r>
              <a:rPr lang="en-US" b="1" i="1" dirty="0">
                <a:latin typeface="Calibri" pitchFamily="34" charset="0"/>
              </a:rPr>
              <a:t>What is Viscosity?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4953000"/>
          </a:xfrm>
        </p:spPr>
        <p:txBody>
          <a:bodyPr/>
          <a:lstStyle/>
          <a:p>
            <a:pPr>
              <a:lnSpc>
                <a:spcPct val="90000"/>
              </a:lnSpc>
              <a:buSzPct val="75000"/>
            </a:pPr>
            <a:r>
              <a:rPr lang="en-US" dirty="0">
                <a:latin typeface="Calibri" pitchFamily="34" charset="0"/>
              </a:rPr>
              <a:t>Viscosity of a fluid is a product of the attractive forces between the particles that make up the fluid </a:t>
            </a:r>
          </a:p>
          <a:p>
            <a:pPr>
              <a:lnSpc>
                <a:spcPct val="90000"/>
              </a:lnSpc>
              <a:buSzPct val="75000"/>
              <a:buFontTx/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lnSpc>
                <a:spcPct val="90000"/>
              </a:lnSpc>
              <a:buSzPct val="75000"/>
            </a:pPr>
            <a:r>
              <a:rPr lang="en-US" dirty="0">
                <a:latin typeface="Calibri" pitchFamily="34" charset="0"/>
              </a:rPr>
              <a:t>Fluids that have particles that are strongly attracted to each other </a:t>
            </a:r>
            <a:r>
              <a:rPr lang="en-US" b="1" i="1" u="sng" dirty="0">
                <a:latin typeface="Calibri" pitchFamily="34" charset="0"/>
              </a:rPr>
              <a:t>do </a:t>
            </a:r>
            <a:r>
              <a:rPr lang="en-US" b="1" i="1" u="sng" dirty="0" smtClean="0">
                <a:latin typeface="Calibri" pitchFamily="34" charset="0"/>
              </a:rPr>
              <a:t>not</a:t>
            </a:r>
            <a:r>
              <a:rPr lang="en-US" b="1" i="1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flow </a:t>
            </a:r>
            <a:r>
              <a:rPr lang="en-US" dirty="0">
                <a:latin typeface="Calibri" pitchFamily="34" charset="0"/>
              </a:rPr>
              <a:t>as easily </a:t>
            </a:r>
          </a:p>
          <a:p>
            <a:pPr>
              <a:lnSpc>
                <a:spcPct val="90000"/>
              </a:lnSpc>
              <a:buSzPct val="75000"/>
              <a:buFontTx/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lnSpc>
                <a:spcPct val="90000"/>
              </a:lnSpc>
              <a:buSzPct val="75000"/>
            </a:pPr>
            <a:r>
              <a:rPr lang="en-US" dirty="0">
                <a:latin typeface="Calibri" pitchFamily="34" charset="0"/>
              </a:rPr>
              <a:t>In contrast, fluids whose particles are not as strongly attracted to each other flow much more easily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0" y="129540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2294" name="Picture 6" descr="checkmar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228600"/>
            <a:ext cx="7620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tudies In Viscosity Syrup Pho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52600" cy="1314450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858000" cy="1143000"/>
          </a:xfrm>
        </p:spPr>
        <p:txBody>
          <a:bodyPr/>
          <a:lstStyle/>
          <a:p>
            <a:pPr algn="l"/>
            <a:r>
              <a:rPr lang="en-US" b="1" i="1" dirty="0">
                <a:latin typeface="Calibri" pitchFamily="34" charset="0"/>
              </a:rPr>
              <a:t>What is Viscosity?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4800600"/>
            <a:ext cx="8534400" cy="1905000"/>
          </a:xfrm>
        </p:spPr>
        <p:txBody>
          <a:bodyPr/>
          <a:lstStyle/>
          <a:p>
            <a:pPr marL="0" indent="0">
              <a:lnSpc>
                <a:spcPct val="90000"/>
              </a:lnSpc>
              <a:buSzPct val="75000"/>
              <a:buFontTx/>
              <a:buNone/>
            </a:pPr>
            <a:r>
              <a:rPr lang="en-US" sz="2400" dirty="0">
                <a:latin typeface="Berlin Sans FB Demi" pitchFamily="34" charset="0"/>
              </a:rPr>
              <a:t>	</a:t>
            </a:r>
            <a:r>
              <a:rPr lang="en-US" sz="2400" b="1" i="1" u="sng" dirty="0">
                <a:latin typeface="Calibri" pitchFamily="34" charset="0"/>
              </a:rPr>
              <a:t>Loosely Attracted</a:t>
            </a:r>
            <a:r>
              <a:rPr lang="en-US" sz="2400" b="1" i="1" dirty="0">
                <a:latin typeface="Calibri" pitchFamily="34" charset="0"/>
              </a:rPr>
              <a:t>              </a:t>
            </a:r>
            <a:r>
              <a:rPr lang="en-US" sz="2400" b="1" i="1" dirty="0" smtClean="0">
                <a:latin typeface="Calibri" pitchFamily="34" charset="0"/>
              </a:rPr>
              <a:t>        </a:t>
            </a:r>
            <a:r>
              <a:rPr lang="en-US" sz="2400" b="1" i="1" u="sng" dirty="0">
                <a:latin typeface="Calibri" pitchFamily="34" charset="0"/>
              </a:rPr>
              <a:t>Strongly Attracted</a:t>
            </a:r>
            <a:r>
              <a:rPr lang="en-US" sz="2400" b="1" i="1" dirty="0">
                <a:latin typeface="Calibri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buSzPct val="75000"/>
              <a:buFontTx/>
              <a:buNone/>
            </a:pPr>
            <a:r>
              <a:rPr lang="en-US" sz="2400" b="1" i="1" dirty="0">
                <a:latin typeface="Calibri" pitchFamily="34" charset="0"/>
              </a:rPr>
              <a:t>                  </a:t>
            </a:r>
            <a:r>
              <a:rPr lang="en-US" sz="2400" b="1" i="1" u="sng" dirty="0">
                <a:latin typeface="Calibri" pitchFamily="34" charset="0"/>
              </a:rPr>
              <a:t>Particles</a:t>
            </a:r>
            <a:r>
              <a:rPr lang="en-US" sz="2400" b="1" i="1" dirty="0">
                <a:latin typeface="Calibri" pitchFamily="34" charset="0"/>
              </a:rPr>
              <a:t>                             </a:t>
            </a:r>
            <a:r>
              <a:rPr lang="en-US" sz="2400" b="1" i="1" dirty="0" smtClean="0">
                <a:latin typeface="Calibri" pitchFamily="34" charset="0"/>
              </a:rPr>
              <a:t>            </a:t>
            </a:r>
            <a:r>
              <a:rPr lang="en-US" sz="2400" b="1" i="1" u="sng" dirty="0" err="1">
                <a:latin typeface="Calibri" pitchFamily="34" charset="0"/>
              </a:rPr>
              <a:t>Particles</a:t>
            </a:r>
            <a:endParaRPr lang="en-US" sz="2400" b="1" i="1" u="sng" dirty="0">
              <a:latin typeface="Calibri" pitchFamily="34" charset="0"/>
            </a:endParaRPr>
          </a:p>
          <a:p>
            <a:pPr marL="398463" indent="-398463">
              <a:lnSpc>
                <a:spcPct val="90000"/>
              </a:lnSpc>
              <a:buSzPct val="75000"/>
              <a:buFontTx/>
              <a:buNone/>
            </a:pPr>
            <a:r>
              <a:rPr lang="en-US" sz="2400" dirty="0" smtClean="0">
                <a:latin typeface="Calibri" pitchFamily="34" charset="0"/>
              </a:rPr>
              <a:t>     These </a:t>
            </a:r>
            <a:r>
              <a:rPr lang="en-US" sz="2400" dirty="0">
                <a:latin typeface="Calibri" pitchFamily="34" charset="0"/>
              </a:rPr>
              <a:t>particles are not           These particles are more strongly </a:t>
            </a:r>
            <a:r>
              <a:rPr lang="en-US" sz="2400" dirty="0" smtClean="0">
                <a:latin typeface="Calibri" pitchFamily="34" charset="0"/>
              </a:rPr>
              <a:t>    </a:t>
            </a:r>
            <a:r>
              <a:rPr lang="en-US" sz="2400" dirty="0" err="1" smtClean="0">
                <a:latin typeface="Calibri" pitchFamily="34" charset="0"/>
              </a:rPr>
              <a:t>strongly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attracted so            </a:t>
            </a:r>
            <a:r>
              <a:rPr lang="en-US" sz="2400" dirty="0" smtClean="0">
                <a:latin typeface="Calibri" pitchFamily="34" charset="0"/>
              </a:rPr>
              <a:t>     </a:t>
            </a:r>
            <a:r>
              <a:rPr lang="en-US" sz="2400" dirty="0">
                <a:latin typeface="Calibri" pitchFamily="34" charset="0"/>
              </a:rPr>
              <a:t>attracted to each other so they </a:t>
            </a:r>
            <a:r>
              <a:rPr lang="en-US" sz="2400" dirty="0" err="1">
                <a:latin typeface="Calibri" pitchFamily="34" charset="0"/>
              </a:rPr>
              <a:t>they</a:t>
            </a:r>
            <a:r>
              <a:rPr lang="en-US" sz="2400" dirty="0">
                <a:latin typeface="Calibri" pitchFamily="34" charset="0"/>
              </a:rPr>
              <a:t> flow more easily             </a:t>
            </a:r>
            <a:r>
              <a:rPr lang="en-US" sz="2400" dirty="0" smtClean="0">
                <a:latin typeface="Calibri" pitchFamily="34" charset="0"/>
              </a:rPr>
              <a:t>        do </a:t>
            </a:r>
            <a:r>
              <a:rPr lang="en-US" sz="2400" dirty="0">
                <a:latin typeface="Calibri" pitchFamily="34" charset="0"/>
              </a:rPr>
              <a:t>not flow as easily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0" y="129540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3319" name="Picture 7" descr="Scan0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524000"/>
            <a:ext cx="4876800" cy="3124200"/>
          </a:xfrm>
          <a:prstGeom prst="rect">
            <a:avLst/>
          </a:prstGeom>
          <a:noFill/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09600" y="3200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latin typeface="Calibri" pitchFamily="34" charset="0"/>
              </a:rPr>
              <a:t>Water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467600" y="3505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latin typeface="Calibri" pitchFamily="34" charset="0"/>
              </a:rPr>
              <a:t>Syrup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1671638" y="3125788"/>
            <a:ext cx="530225" cy="3016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5638800" y="3733800"/>
            <a:ext cx="17526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ies In Viscosity Syrup Pho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52600" cy="131445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858000" cy="1143000"/>
          </a:xfrm>
        </p:spPr>
        <p:txBody>
          <a:bodyPr/>
          <a:lstStyle/>
          <a:p>
            <a:pPr algn="l"/>
            <a:r>
              <a:rPr lang="en-US" b="1" i="1" dirty="0">
                <a:latin typeface="Calibri" pitchFamily="34" charset="0"/>
              </a:rPr>
              <a:t>What is Viscosity?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  <a:buSzPct val="75000"/>
            </a:pPr>
            <a:r>
              <a:rPr lang="en-US" sz="2800" dirty="0">
                <a:latin typeface="Calibri" pitchFamily="34" charset="0"/>
              </a:rPr>
              <a:t>Viscosity is the term we use to describe the “Thickness” or “Thinness” of a fluid and how well it flows</a:t>
            </a:r>
          </a:p>
          <a:p>
            <a:pPr>
              <a:lnSpc>
                <a:spcPct val="90000"/>
              </a:lnSpc>
              <a:buSzPct val="75000"/>
              <a:buFontTx/>
              <a:buNone/>
            </a:pPr>
            <a:endParaRPr lang="en-US" sz="2800" dirty="0">
              <a:latin typeface="Calibri" pitchFamily="34" charset="0"/>
            </a:endParaRPr>
          </a:p>
          <a:p>
            <a:pPr>
              <a:lnSpc>
                <a:spcPct val="90000"/>
              </a:lnSpc>
              <a:buSzPct val="75000"/>
            </a:pPr>
            <a:r>
              <a:rPr lang="en-US" sz="2800" dirty="0">
                <a:latin typeface="Calibri" pitchFamily="34" charset="0"/>
              </a:rPr>
              <a:t>Fluids that have a </a:t>
            </a:r>
            <a:r>
              <a:rPr lang="en-US" sz="2800" b="1" i="1" u="sng" dirty="0">
                <a:latin typeface="Calibri" pitchFamily="34" charset="0"/>
              </a:rPr>
              <a:t>High Viscosity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are said to be very “thick” and do not flow easily</a:t>
            </a:r>
          </a:p>
          <a:p>
            <a:pPr>
              <a:lnSpc>
                <a:spcPct val="90000"/>
              </a:lnSpc>
              <a:buSzPct val="75000"/>
              <a:buFontTx/>
              <a:buNone/>
            </a:pPr>
            <a:r>
              <a:rPr lang="en-US" sz="2800" dirty="0">
                <a:latin typeface="Calibri" pitchFamily="34" charset="0"/>
              </a:rPr>
              <a:t>  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Examples would be: Honey, Molasses, Tar</a:t>
            </a:r>
          </a:p>
          <a:p>
            <a:pPr>
              <a:lnSpc>
                <a:spcPct val="90000"/>
              </a:lnSpc>
              <a:buSzPct val="75000"/>
              <a:buFontTx/>
              <a:buNone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lnSpc>
                <a:spcPct val="90000"/>
              </a:lnSpc>
              <a:buSzPct val="75000"/>
            </a:pPr>
            <a:r>
              <a:rPr lang="en-US" sz="2800" dirty="0">
                <a:latin typeface="Calibri" pitchFamily="34" charset="0"/>
              </a:rPr>
              <a:t>Fluids that have a </a:t>
            </a:r>
            <a:r>
              <a:rPr lang="en-US" sz="2800" b="1" i="1" u="sng" dirty="0">
                <a:latin typeface="Calibri" pitchFamily="34" charset="0"/>
              </a:rPr>
              <a:t>Low Viscosity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are said to be thinner and flow more easily</a:t>
            </a:r>
          </a:p>
          <a:p>
            <a:pPr>
              <a:lnSpc>
                <a:spcPct val="90000"/>
              </a:lnSpc>
              <a:buSzPct val="75000"/>
              <a:buFontTx/>
              <a:buNone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Examples would be: Water, Pop, Juice 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0" y="129540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126" name="Picture 6" descr="checkma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228600"/>
            <a:ext cx="7620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4329112"/>
            <a:ext cx="1790700" cy="2266950"/>
          </a:xfrm>
          <a:prstGeom prst="rect">
            <a:avLst/>
          </a:prstGeom>
        </p:spPr>
      </p:pic>
      <p:pic>
        <p:nvPicPr>
          <p:cNvPr id="6146" name="Picture 2" descr="Studies In Viscosity Syrup Phot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52600" cy="131445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858000" cy="1143000"/>
          </a:xfrm>
        </p:spPr>
        <p:txBody>
          <a:bodyPr/>
          <a:lstStyle/>
          <a:p>
            <a:pPr algn="l"/>
            <a:r>
              <a:rPr lang="en-US" b="1" i="1" dirty="0">
                <a:latin typeface="Calibri" pitchFamily="34" charset="0"/>
              </a:rPr>
              <a:t>Practice Classifying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5029200"/>
          </a:xfrm>
        </p:spPr>
        <p:txBody>
          <a:bodyPr/>
          <a:lstStyle/>
          <a:p>
            <a:pPr marL="0" indent="0">
              <a:buSzPct val="75000"/>
              <a:buFontTx/>
              <a:buNone/>
            </a:pPr>
            <a:r>
              <a:rPr lang="en-US" dirty="0">
                <a:latin typeface="Calibri" pitchFamily="34" charset="0"/>
              </a:rPr>
              <a:t>Please list these fluids in order from the </a:t>
            </a:r>
            <a:r>
              <a:rPr lang="en-US" i="1" u="sng" dirty="0">
                <a:latin typeface="Calibri" pitchFamily="34" charset="0"/>
              </a:rPr>
              <a:t>most</a:t>
            </a:r>
            <a:r>
              <a:rPr lang="en-US" dirty="0">
                <a:latin typeface="Calibri" pitchFamily="34" charset="0"/>
              </a:rPr>
              <a:t> viscous to the </a:t>
            </a:r>
            <a:r>
              <a:rPr lang="en-US" i="1" u="sng" dirty="0">
                <a:latin typeface="Calibri" pitchFamily="34" charset="0"/>
              </a:rPr>
              <a:t>least</a:t>
            </a:r>
            <a:r>
              <a:rPr lang="en-US" dirty="0">
                <a:latin typeface="Calibri" pitchFamily="34" charset="0"/>
              </a:rPr>
              <a:t> viscous:</a:t>
            </a:r>
          </a:p>
          <a:p>
            <a:pPr marL="0" indent="0">
              <a:buSzPct val="75000"/>
              <a:buFontTx/>
              <a:buNone/>
            </a:pPr>
            <a:endParaRPr lang="en-US" sz="1200" dirty="0">
              <a:latin typeface="Calibri" pitchFamily="34" charset="0"/>
            </a:endParaRPr>
          </a:p>
          <a:p>
            <a:pPr marL="0" indent="0">
              <a:buSzPct val="75000"/>
              <a:buFontTx/>
              <a:buNone/>
            </a:pPr>
            <a:r>
              <a:rPr lang="en-US" dirty="0">
                <a:latin typeface="Calibri" pitchFamily="34" charset="0"/>
              </a:rPr>
              <a:t>	Salad Dressing</a:t>
            </a:r>
          </a:p>
          <a:p>
            <a:pPr marL="0" indent="0">
              <a:buSzPct val="75000"/>
              <a:buFontTx/>
              <a:buNone/>
            </a:pPr>
            <a:endParaRPr lang="en-US" sz="1000" dirty="0">
              <a:latin typeface="Calibri" pitchFamily="34" charset="0"/>
            </a:endParaRPr>
          </a:p>
          <a:p>
            <a:pPr marL="0" indent="0">
              <a:buSzPct val="75000"/>
              <a:buFontTx/>
              <a:buNone/>
            </a:pPr>
            <a:r>
              <a:rPr lang="en-US" dirty="0">
                <a:latin typeface="Calibri" pitchFamily="34" charset="0"/>
              </a:rPr>
              <a:t>	Molasses</a:t>
            </a:r>
          </a:p>
          <a:p>
            <a:pPr marL="0" indent="0">
              <a:buSzPct val="75000"/>
              <a:buFontTx/>
              <a:buNone/>
            </a:pPr>
            <a:endParaRPr lang="en-US" sz="1000" dirty="0">
              <a:latin typeface="Calibri" pitchFamily="34" charset="0"/>
            </a:endParaRPr>
          </a:p>
          <a:p>
            <a:pPr marL="0" indent="0">
              <a:buSzPct val="75000"/>
              <a:buFontTx/>
              <a:buNone/>
            </a:pPr>
            <a:r>
              <a:rPr lang="en-US" dirty="0">
                <a:latin typeface="Calibri" pitchFamily="34" charset="0"/>
              </a:rPr>
              <a:t>	Water</a:t>
            </a:r>
          </a:p>
          <a:p>
            <a:pPr marL="0" indent="0">
              <a:buSzPct val="75000"/>
              <a:buFontTx/>
              <a:buNone/>
            </a:pPr>
            <a:endParaRPr lang="en-US" sz="1000" dirty="0">
              <a:latin typeface="Calibri" pitchFamily="34" charset="0"/>
            </a:endParaRPr>
          </a:p>
          <a:p>
            <a:pPr marL="0" indent="0">
              <a:buSzPct val="75000"/>
              <a:buFontTx/>
              <a:buNone/>
            </a:pPr>
            <a:r>
              <a:rPr lang="en-US" dirty="0">
                <a:latin typeface="Calibri" pitchFamily="34" charset="0"/>
              </a:rPr>
              <a:t>	Syrup</a:t>
            </a:r>
          </a:p>
          <a:p>
            <a:pPr marL="0" indent="0">
              <a:buSzPct val="75000"/>
              <a:buFontTx/>
              <a:buNone/>
            </a:pPr>
            <a:endParaRPr lang="en-US" sz="1000" dirty="0">
              <a:latin typeface="Calibri" pitchFamily="34" charset="0"/>
            </a:endParaRPr>
          </a:p>
          <a:p>
            <a:pPr marL="0" indent="0">
              <a:buSzPct val="75000"/>
              <a:buFontTx/>
              <a:buNone/>
            </a:pPr>
            <a:r>
              <a:rPr lang="en-US" dirty="0">
                <a:latin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</a:rPr>
              <a:t>Cream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0" y="129540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152" name="Picture 8" descr="Thumbnail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2514600"/>
            <a:ext cx="1563688" cy="1905000"/>
          </a:xfrm>
          <a:prstGeom prst="rect">
            <a:avLst/>
          </a:prstGeom>
          <a:noFill/>
        </p:spPr>
      </p:pic>
      <p:pic>
        <p:nvPicPr>
          <p:cNvPr id="6154" name="Picture 10" descr="molasses_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3200400"/>
            <a:ext cx="1676400" cy="1676400"/>
          </a:xfrm>
          <a:prstGeom prst="rect">
            <a:avLst/>
          </a:prstGeom>
          <a:noFill/>
        </p:spPr>
      </p:pic>
      <p:pic>
        <p:nvPicPr>
          <p:cNvPr id="6156" name="Picture 12" descr="Topstar%20Pouring%20Water%20smal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0" y="4114800"/>
            <a:ext cx="1255713" cy="1630363"/>
          </a:xfrm>
          <a:prstGeom prst="rect">
            <a:avLst/>
          </a:prstGeom>
          <a:noFill/>
        </p:spPr>
      </p:pic>
      <p:pic>
        <p:nvPicPr>
          <p:cNvPr id="6158" name="Picture 14" descr="milk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0800" y="4648200"/>
            <a:ext cx="1319213" cy="2011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tudies In Viscosity Syrup Pho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52600" cy="131445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858000" cy="1143000"/>
          </a:xfrm>
        </p:spPr>
        <p:txBody>
          <a:bodyPr/>
          <a:lstStyle/>
          <a:p>
            <a:pPr algn="l"/>
            <a:r>
              <a:rPr lang="en-US" b="1" i="1" dirty="0">
                <a:latin typeface="Calibri" pitchFamily="34" charset="0"/>
              </a:rPr>
              <a:t>Practice Classifying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029200"/>
          </a:xfrm>
        </p:spPr>
        <p:txBody>
          <a:bodyPr/>
          <a:lstStyle/>
          <a:p>
            <a:pPr marL="288925" indent="-288925">
              <a:buSzPct val="75000"/>
              <a:buFontTx/>
              <a:buNone/>
            </a:pPr>
            <a:r>
              <a:rPr lang="en-US" dirty="0">
                <a:latin typeface="Berlin Sans FB Demi" pitchFamily="34" charset="0"/>
              </a:rPr>
              <a:t>   </a:t>
            </a:r>
            <a:r>
              <a:rPr lang="en-US" dirty="0">
                <a:latin typeface="Calibri" pitchFamily="34" charset="0"/>
              </a:rPr>
              <a:t>Please list these fluids in order from the </a:t>
            </a:r>
            <a:r>
              <a:rPr lang="en-US" i="1" u="sng" dirty="0">
                <a:latin typeface="Calibri" pitchFamily="34" charset="0"/>
              </a:rPr>
              <a:t>most</a:t>
            </a:r>
            <a:r>
              <a:rPr lang="en-US" dirty="0">
                <a:latin typeface="Calibri" pitchFamily="34" charset="0"/>
              </a:rPr>
              <a:t> viscous to the </a:t>
            </a:r>
            <a:r>
              <a:rPr lang="en-US" i="1" u="sng" dirty="0">
                <a:latin typeface="Calibri" pitchFamily="34" charset="0"/>
              </a:rPr>
              <a:t>least</a:t>
            </a:r>
            <a:r>
              <a:rPr lang="en-US" dirty="0">
                <a:latin typeface="Calibri" pitchFamily="34" charset="0"/>
              </a:rPr>
              <a:t> viscous:</a:t>
            </a:r>
          </a:p>
          <a:p>
            <a:pPr marL="288925" indent="-288925">
              <a:buSzPct val="75000"/>
              <a:buFontTx/>
              <a:buNone/>
            </a:pPr>
            <a:endParaRPr lang="en-US" dirty="0">
              <a:latin typeface="Calibri" pitchFamily="34" charset="0"/>
            </a:endParaRPr>
          </a:p>
          <a:p>
            <a:pPr marL="288925" indent="-288925">
              <a:buSzPct val="75000"/>
              <a:buFontTx/>
              <a:buNone/>
            </a:pPr>
            <a:r>
              <a:rPr lang="en-US" dirty="0">
                <a:latin typeface="Calibri" pitchFamily="34" charset="0"/>
              </a:rPr>
              <a:t>Molasses </a:t>
            </a:r>
            <a:r>
              <a:rPr lang="en-US" dirty="0" smtClean="0">
                <a:latin typeface="Calibri" pitchFamily="34" charset="0"/>
                <a:sym typeface="Wingdings" pitchFamily="2" charset="2"/>
              </a:rPr>
              <a:t>  </a:t>
            </a:r>
            <a:r>
              <a:rPr lang="en-US" dirty="0">
                <a:latin typeface="Calibri" pitchFamily="34" charset="0"/>
                <a:sym typeface="Wingdings" pitchFamily="2" charset="2"/>
              </a:rPr>
              <a:t>Syrup </a:t>
            </a:r>
            <a:r>
              <a:rPr lang="en-US" dirty="0" smtClean="0">
                <a:latin typeface="Calibri" pitchFamily="34" charset="0"/>
                <a:sym typeface="Wingdings" pitchFamily="2" charset="2"/>
              </a:rPr>
              <a:t>   </a:t>
            </a:r>
            <a:r>
              <a:rPr lang="en-US" dirty="0">
                <a:latin typeface="Calibri" pitchFamily="34" charset="0"/>
                <a:sym typeface="Wingdings" pitchFamily="2" charset="2"/>
              </a:rPr>
              <a:t>Dressing </a:t>
            </a:r>
            <a:r>
              <a:rPr lang="en-US" dirty="0" smtClean="0">
                <a:latin typeface="Calibri" pitchFamily="34" charset="0"/>
                <a:sym typeface="Wingdings" pitchFamily="2" charset="2"/>
              </a:rPr>
              <a:t>  Cream  </a:t>
            </a:r>
            <a:r>
              <a:rPr lang="en-US" dirty="0">
                <a:latin typeface="Calibri" pitchFamily="34" charset="0"/>
                <a:sym typeface="Wingdings" pitchFamily="2" charset="2"/>
              </a:rPr>
              <a:t> Water</a:t>
            </a:r>
            <a:endParaRPr lang="en-US" dirty="0">
              <a:latin typeface="Calibri" pitchFamily="34" charset="0"/>
            </a:endParaRPr>
          </a:p>
          <a:p>
            <a:pPr marL="288925" indent="-288925">
              <a:buSzPct val="75000"/>
              <a:buFontTx/>
              <a:buNone/>
            </a:pPr>
            <a:endParaRPr lang="en-US" sz="1000" dirty="0">
              <a:latin typeface="Berlin Sans FB Demi" pitchFamily="34" charset="0"/>
            </a:endParaRPr>
          </a:p>
          <a:p>
            <a:pPr marL="288925" indent="-288925">
              <a:buSzPct val="75000"/>
              <a:buFontTx/>
              <a:buNone/>
            </a:pPr>
            <a:r>
              <a:rPr lang="en-US" dirty="0">
                <a:latin typeface="Berlin Sans FB Demi" pitchFamily="34" charset="0"/>
              </a:rPr>
              <a:t>	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0" y="129540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198" name="Picture 6" descr="checkma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228600"/>
            <a:ext cx="7620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Thumbnail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4038600"/>
            <a:ext cx="1376363" cy="1676400"/>
          </a:xfrm>
          <a:prstGeom prst="rect">
            <a:avLst/>
          </a:prstGeom>
          <a:noFill/>
        </p:spPr>
      </p:pic>
      <p:pic>
        <p:nvPicPr>
          <p:cNvPr id="8200" name="Picture 8" descr="molasses_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4114800"/>
            <a:ext cx="1295400" cy="1295400"/>
          </a:xfrm>
          <a:prstGeom prst="rect">
            <a:avLst/>
          </a:prstGeom>
          <a:noFill/>
        </p:spPr>
      </p:pic>
      <p:pic>
        <p:nvPicPr>
          <p:cNvPr id="8201" name="Picture 9" descr="Topstar%20Pouring%20Water%20smal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96200" y="4114800"/>
            <a:ext cx="1255713" cy="1630363"/>
          </a:xfrm>
          <a:prstGeom prst="rect">
            <a:avLst/>
          </a:prstGeom>
          <a:noFill/>
        </p:spPr>
      </p:pic>
      <p:pic>
        <p:nvPicPr>
          <p:cNvPr id="8202" name="Picture 10" descr="milk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7400" y="4038600"/>
            <a:ext cx="1319213" cy="2011363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3" y="4063206"/>
            <a:ext cx="1605736" cy="2032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tudies In Viscosity Syrup Pho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52600" cy="131445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858000" cy="1143000"/>
          </a:xfrm>
        </p:spPr>
        <p:txBody>
          <a:bodyPr/>
          <a:lstStyle/>
          <a:p>
            <a:pPr algn="l"/>
            <a:r>
              <a:rPr lang="en-US" b="1" i="1" dirty="0">
                <a:latin typeface="Calibri" pitchFamily="34" charset="0"/>
              </a:rPr>
              <a:t>Flow Rate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buSzPct val="75000"/>
            </a:pPr>
            <a:r>
              <a:rPr lang="en-US" dirty="0">
                <a:latin typeface="Calibri" pitchFamily="34" charset="0"/>
              </a:rPr>
              <a:t>Flow rate is the speed at which fluids can </a:t>
            </a:r>
            <a:r>
              <a:rPr lang="en-US" dirty="0" smtClean="0">
                <a:latin typeface="Calibri" pitchFamily="34" charset="0"/>
              </a:rPr>
              <a:t>flow</a:t>
            </a:r>
          </a:p>
          <a:p>
            <a:pPr>
              <a:buSzPct val="75000"/>
              <a:buNone/>
            </a:pPr>
            <a:endParaRPr lang="en-US" dirty="0">
              <a:latin typeface="Calibri" pitchFamily="34" charset="0"/>
            </a:endParaRPr>
          </a:p>
          <a:p>
            <a:pPr>
              <a:buSzPct val="75000"/>
            </a:pPr>
            <a:r>
              <a:rPr lang="en-US" b="1" i="1" dirty="0">
                <a:latin typeface="Calibri" pitchFamily="34" charset="0"/>
              </a:rPr>
              <a:t>Highly viscous (thick) fluids have a very slow flow rate </a:t>
            </a:r>
            <a:endParaRPr lang="en-US" b="1" i="1" dirty="0" smtClean="0">
              <a:latin typeface="Calibri" pitchFamily="34" charset="0"/>
            </a:endParaRPr>
          </a:p>
          <a:p>
            <a:pPr>
              <a:buSzPct val="75000"/>
            </a:pPr>
            <a:endParaRPr lang="en-US" dirty="0">
              <a:latin typeface="Calibri" pitchFamily="34" charset="0"/>
            </a:endParaRPr>
          </a:p>
          <a:p>
            <a:pPr>
              <a:buSzPct val="75000"/>
            </a:pPr>
            <a:r>
              <a:rPr lang="en-US" b="1" i="1" dirty="0">
                <a:latin typeface="Calibri" pitchFamily="34" charset="0"/>
              </a:rPr>
              <a:t>Less viscous (thin) fluids have a very fast flow rate</a:t>
            </a:r>
          </a:p>
          <a:p>
            <a:pPr>
              <a:buSzPct val="75000"/>
              <a:buFontTx/>
              <a:buNone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0" y="129540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2D3DA1185DD42B114D24E2B62867E" ma:contentTypeVersion="0" ma:contentTypeDescription="Create a new document." ma:contentTypeScope="" ma:versionID="7c80190c7d9077198d65cc73f99324d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D4AE58-4BFB-4AE8-8788-73834FCADC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01E4D5-FF9A-4F1E-BB7E-2A226B53FE48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40231B5-CC26-45B1-ABD2-38602CE5B1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4284</TotalTime>
  <Words>629</Words>
  <Application>Microsoft Macintosh PowerPoint</Application>
  <PresentationFormat>On-screen Show (4:3)</PresentationFormat>
  <Paragraphs>84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Viscosity &amp; Fluids</vt:lpstr>
      <vt:lpstr>The Big Idea!!!</vt:lpstr>
      <vt:lpstr>What is Viscosity?</vt:lpstr>
      <vt:lpstr>What is Viscosity?</vt:lpstr>
      <vt:lpstr>What is Viscosity?</vt:lpstr>
      <vt:lpstr>What is Viscosity?</vt:lpstr>
      <vt:lpstr>Practice Classifying</vt:lpstr>
      <vt:lpstr>Practice Classifying</vt:lpstr>
      <vt:lpstr>Flow Rate</vt:lpstr>
      <vt:lpstr>Factors Affecting Viscosity</vt:lpstr>
      <vt:lpstr>Temp &amp; Liquids </vt:lpstr>
      <vt:lpstr>Temp &amp; Gasses</vt:lpstr>
      <vt:lpstr>Factors Affecting Viscosity</vt:lpstr>
      <vt:lpstr>Your Assignment</vt:lpstr>
    </vt:vector>
  </TitlesOfParts>
  <Company>Lethbridge School District # 51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Viscosity in Fluids</dc:title>
  <dc:creator>Sysop</dc:creator>
  <cp:lastModifiedBy>Danielle</cp:lastModifiedBy>
  <cp:revision>35</cp:revision>
  <cp:lastPrinted>2011-03-08T16:45:01Z</cp:lastPrinted>
  <dcterms:created xsi:type="dcterms:W3CDTF">2007-01-09T02:07:46Z</dcterms:created>
  <dcterms:modified xsi:type="dcterms:W3CDTF">2019-01-07T01:22:36Z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0x0101002F92D3DA1185DD42B114D24E2B62867E</vt:lpwstr>
  </property>
</Properties>
</file>