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1/29/2020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1/29/2020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1/29/2020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1/29/2020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1/29/2020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KIswi_4yRaE" TargetMode="External"/><Relationship Id="rId2" Type="http://schemas.openxmlformats.org/officeDocument/2006/relationships/hyperlink" Target="https://www.youtube.com/watch?v=v41rcUysB10&amp;feature=youtu.b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etstalk.bell.ca/en/our-initiatives/team/emma-o-har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Bell let’s Talk Day</a:t>
            </a:r>
            <a:endParaRPr lang="en-US" dirty="0"/>
          </a:p>
        </p:txBody>
      </p:sp>
      <p:sp>
        <p:nvSpPr>
          <p:cNvPr id="3" name="Subtitle 2"/>
          <p:cNvSpPr>
            <a:spLocks noGrp="1"/>
          </p:cNvSpPr>
          <p:nvPr>
            <p:ph type="subTitle" idx="1"/>
          </p:nvPr>
        </p:nvSpPr>
        <p:spPr/>
        <p:txBody>
          <a:bodyPr/>
          <a:lstStyle/>
          <a:p>
            <a:r>
              <a:rPr lang="en-US" dirty="0" smtClean="0"/>
              <a:t>January 29</a:t>
            </a:r>
            <a:r>
              <a:rPr lang="en-US" baseline="30000" dirty="0" smtClean="0"/>
              <a:t>th</a:t>
            </a:r>
            <a:r>
              <a:rPr lang="en-US" dirty="0" smtClean="0"/>
              <a:t>, 2020</a:t>
            </a:r>
            <a:endParaRPr lang="en-US" dirty="0"/>
          </a:p>
        </p:txBody>
      </p:sp>
    </p:spTree>
    <p:extLst>
      <p:ext uri="{BB962C8B-B14F-4D97-AF65-F5344CB8AC3E}">
        <p14:creationId xmlns:p14="http://schemas.microsoft.com/office/powerpoint/2010/main" val="1099930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vs Mental Illness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World Health Organization (WHO) defines mental health </a:t>
            </a:r>
            <a:r>
              <a:rPr lang="en-US" dirty="0" smtClean="0"/>
              <a:t>as: </a:t>
            </a:r>
          </a:p>
          <a:p>
            <a:pPr lvl="2"/>
            <a:r>
              <a:rPr lang="en-US" sz="2800" dirty="0" smtClean="0">
                <a:solidFill>
                  <a:schemeClr val="tx2"/>
                </a:solidFill>
              </a:rPr>
              <a:t>“</a:t>
            </a:r>
            <a:r>
              <a:rPr lang="en-US" sz="2800" dirty="0">
                <a:solidFill>
                  <a:schemeClr val="tx2"/>
                </a:solidFill>
              </a:rPr>
              <a:t>a state of well-being in which every individual realizes his or her own potential, can cope with the normal stresses of life, can work productively and fruitfully, and is able to make a contribution to her or his community</a:t>
            </a:r>
            <a:r>
              <a:rPr lang="en-US" sz="2800" dirty="0" smtClean="0">
                <a:solidFill>
                  <a:schemeClr val="tx2"/>
                </a:solidFill>
              </a:rPr>
              <a:t>.”</a:t>
            </a:r>
          </a:p>
          <a:p>
            <a:r>
              <a:rPr lang="en-US" dirty="0"/>
              <a:t>Mental illness is defined by Health Canada as a range of illnesses </a:t>
            </a:r>
            <a:r>
              <a:rPr lang="en-US" dirty="0" smtClean="0"/>
              <a:t>that:</a:t>
            </a:r>
          </a:p>
          <a:p>
            <a:pPr lvl="2"/>
            <a:r>
              <a:rPr lang="en-US" sz="2800" dirty="0">
                <a:solidFill>
                  <a:schemeClr val="tx2"/>
                </a:solidFill>
              </a:rPr>
              <a:t>“are characterized by alterations in thinking, mood or </a:t>
            </a:r>
            <a:r>
              <a:rPr lang="en-US" sz="2800" dirty="0" err="1">
                <a:solidFill>
                  <a:schemeClr val="tx2"/>
                </a:solidFill>
              </a:rPr>
              <a:t>behaviour</a:t>
            </a:r>
            <a:r>
              <a:rPr lang="en-US" sz="2800" dirty="0">
                <a:solidFill>
                  <a:schemeClr val="tx2"/>
                </a:solidFill>
              </a:rPr>
              <a:t> associated with significant distress and impaired functioning.” </a:t>
            </a:r>
            <a:endParaRPr lang="en-US" sz="2800" dirty="0" smtClean="0">
              <a:solidFill>
                <a:schemeClr val="tx2"/>
              </a:solidFill>
            </a:endParaRPr>
          </a:p>
          <a:p>
            <a:r>
              <a:rPr lang="en-US" sz="3200" dirty="0" smtClean="0"/>
              <a:t>One </a:t>
            </a:r>
            <a:r>
              <a:rPr lang="en-US" sz="3200" dirty="0"/>
              <a:t>in </a:t>
            </a:r>
            <a:r>
              <a:rPr lang="en-US" sz="3200" b="1" u="sng" dirty="0">
                <a:solidFill>
                  <a:schemeClr val="tx2"/>
                </a:solidFill>
              </a:rPr>
              <a:t>five</a:t>
            </a:r>
            <a:r>
              <a:rPr lang="en-US" sz="3200" dirty="0"/>
              <a:t> Canadians have a diagnosed mental illness</a:t>
            </a:r>
            <a:r>
              <a:rPr lang="en-US" sz="3200" dirty="0" smtClean="0"/>
              <a:t>.</a:t>
            </a:r>
            <a:endParaRPr lang="en-US" sz="3200" dirty="0"/>
          </a:p>
        </p:txBody>
      </p:sp>
    </p:spTree>
    <p:extLst>
      <p:ext uri="{BB962C8B-B14F-4D97-AF65-F5344CB8AC3E}">
        <p14:creationId xmlns:p14="http://schemas.microsoft.com/office/powerpoint/2010/main" val="2691638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459" y="642594"/>
            <a:ext cx="10589741" cy="1371600"/>
          </a:xfrm>
        </p:spPr>
        <p:txBody>
          <a:bodyPr>
            <a:normAutofit fontScale="90000"/>
          </a:bodyPr>
          <a:lstStyle/>
          <a:p>
            <a:r>
              <a:rPr lang="en-US" dirty="0" smtClean="0"/>
              <a:t>The continuum model of Mental </a:t>
            </a:r>
            <a:r>
              <a:rPr lang="en-US" dirty="0"/>
              <a:t>H</a:t>
            </a:r>
            <a:r>
              <a:rPr lang="en-US" dirty="0" smtClean="0"/>
              <a:t>ealth</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093897" y="2042541"/>
            <a:ext cx="5564071" cy="4053078"/>
          </a:xfrm>
          <a:prstGeom prst="rect">
            <a:avLst/>
          </a:prstGeom>
        </p:spPr>
      </p:pic>
    </p:spTree>
    <p:extLst>
      <p:ext uri="{BB962C8B-B14F-4D97-AF65-F5344CB8AC3E}">
        <p14:creationId xmlns:p14="http://schemas.microsoft.com/office/powerpoint/2010/main" val="4074987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Mental Health?</a:t>
            </a:r>
            <a:endParaRPr lang="en-US" dirty="0"/>
          </a:p>
        </p:txBody>
      </p:sp>
      <p:sp>
        <p:nvSpPr>
          <p:cNvPr id="3" name="Content Placeholder 2"/>
          <p:cNvSpPr>
            <a:spLocks noGrp="1"/>
          </p:cNvSpPr>
          <p:nvPr>
            <p:ph idx="1"/>
          </p:nvPr>
        </p:nvSpPr>
        <p:spPr/>
        <p:txBody>
          <a:bodyPr/>
          <a:lstStyle/>
          <a:p>
            <a:r>
              <a:rPr lang="en-US" dirty="0">
                <a:hlinkClick r:id="rId2"/>
              </a:rPr>
              <a:t>https://www.youtube.com/watch?v=v41rcUysB10&amp;feature=youtu.be</a:t>
            </a:r>
            <a:endParaRPr lang="en-US" dirty="0" smtClean="0">
              <a:hlinkClick r:id="rId3"/>
            </a:endParaRPr>
          </a:p>
          <a:p>
            <a:r>
              <a:rPr lang="en-US" dirty="0" smtClean="0">
                <a:hlinkClick r:id="rId3"/>
              </a:rPr>
              <a:t>https</a:t>
            </a:r>
            <a:r>
              <a:rPr lang="en-US" dirty="0">
                <a:hlinkClick r:id="rId3"/>
              </a:rPr>
              <a:t>://</a:t>
            </a:r>
            <a:r>
              <a:rPr lang="en-US" dirty="0" smtClean="0">
                <a:hlinkClick r:id="rId3"/>
              </a:rPr>
              <a:t>www.youtube.com/watch?v=KIswi_4yRaE</a:t>
            </a:r>
            <a:r>
              <a:rPr lang="en-US" dirty="0" smtClean="0"/>
              <a:t> </a:t>
            </a:r>
            <a:endParaRPr lang="en-US" dirty="0"/>
          </a:p>
        </p:txBody>
      </p:sp>
    </p:spTree>
    <p:extLst>
      <p:ext uri="{BB962C8B-B14F-4D97-AF65-F5344CB8AC3E}">
        <p14:creationId xmlns:p14="http://schemas.microsoft.com/office/powerpoint/2010/main" val="1716037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Stigma!</a:t>
            </a:r>
            <a:endParaRPr lang="en-US" dirty="0"/>
          </a:p>
        </p:txBody>
      </p:sp>
      <p:sp>
        <p:nvSpPr>
          <p:cNvPr id="3" name="Content Placeholder 2"/>
          <p:cNvSpPr>
            <a:spLocks noGrp="1"/>
          </p:cNvSpPr>
          <p:nvPr>
            <p:ph idx="1"/>
          </p:nvPr>
        </p:nvSpPr>
        <p:spPr/>
        <p:txBody>
          <a:bodyPr>
            <a:normAutofit fontScale="85000" lnSpcReduction="10000"/>
          </a:bodyPr>
          <a:lstStyle/>
          <a:p>
            <a:r>
              <a:rPr lang="en-US" dirty="0">
                <a:hlinkClick r:id="rId2"/>
              </a:rPr>
              <a:t>https://</a:t>
            </a:r>
            <a:r>
              <a:rPr lang="en-US" dirty="0" smtClean="0">
                <a:hlinkClick r:id="rId2"/>
              </a:rPr>
              <a:t>letstalk.bell.ca/en/our-initiatives/team/emma-o-hare</a:t>
            </a:r>
            <a:endParaRPr lang="en-US" dirty="0" smtClean="0"/>
          </a:p>
          <a:p>
            <a:pPr fontAlgn="base"/>
            <a:r>
              <a:rPr lang="en-US" dirty="0"/>
              <a:t>Emma first showed symptoms of depression when she was eight years old. Ever vigilant, her parents took the necessary steps to get her help. As the years went by, Emma felt increasingly different from others. She did not share their interest in sports, school or having fun with friends, seeing these things as a chore. Although she was undergoing therapy, Emma wasn’t seeing meaningful results and she did not feel she was getting any better. Something still wasn’t right. At age 12, she finally wrote a long letter to her parents—a heartfelt plea. She told them frankly about her deepest feelings, described the hopelessness and shared her inability to see past her illness. Being this honest with her parents and with herself was Emma’s first major step toward recovering her mental health.</a:t>
            </a:r>
          </a:p>
          <a:p>
            <a:pPr fontAlgn="base"/>
            <a:r>
              <a:rPr lang="en-US" dirty="0"/>
              <a:t>Aware of mental health issues, Emma’s parents made it clear to her that she should not feel any shame about her own situation. With their love and support, she is finally able to look toward the future. When she started high school, she decided to gradually share her story. Emma hopes that talking openly about her depression will help her peers be more open-minded when it comes to mental health issues. Eventually, she also hopes to help young people find the courage to talk, so that they don’t suffer in silence. However, the education process can take some time before it produces the desired results. People have contacted Emma years later to talk about their mental illness and to ask for advice. Emma tells them to not give up hope, and to celebrate small victories that lead to resilience.</a:t>
            </a:r>
          </a:p>
          <a:p>
            <a:endParaRPr lang="en-US" dirty="0"/>
          </a:p>
        </p:txBody>
      </p:sp>
    </p:spTree>
    <p:extLst>
      <p:ext uri="{BB962C8B-B14F-4D97-AF65-F5344CB8AC3E}">
        <p14:creationId xmlns:p14="http://schemas.microsoft.com/office/powerpoint/2010/main" val="3692081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it:</a:t>
            </a:r>
            <a:endParaRPr lang="en-US" dirty="0"/>
          </a:p>
        </p:txBody>
      </p:sp>
      <p:sp>
        <p:nvSpPr>
          <p:cNvPr id="3" name="Content Placeholder 2"/>
          <p:cNvSpPr>
            <a:spLocks noGrp="1"/>
          </p:cNvSpPr>
          <p:nvPr>
            <p:ph idx="1"/>
          </p:nvPr>
        </p:nvSpPr>
        <p:spPr/>
        <p:txBody>
          <a:bodyPr/>
          <a:lstStyle/>
          <a:p>
            <a:r>
              <a:rPr lang="en-US" dirty="0" smtClean="0"/>
              <a:t>What do you think Emma is saying in her message?</a:t>
            </a:r>
          </a:p>
          <a:p>
            <a:r>
              <a:rPr lang="en-US" dirty="0" smtClean="0"/>
              <a:t>How did Emma realize that she had a problem?</a:t>
            </a:r>
          </a:p>
          <a:p>
            <a:r>
              <a:rPr lang="en-US" dirty="0" smtClean="0"/>
              <a:t>What did she do to help herself?</a:t>
            </a:r>
          </a:p>
          <a:p>
            <a:r>
              <a:rPr lang="en-US" dirty="0" smtClean="0"/>
              <a:t>What do you think Emma means when she refers to “having the courage to talk”?</a:t>
            </a:r>
          </a:p>
          <a:p>
            <a:r>
              <a:rPr lang="en-US" dirty="0" smtClean="0"/>
              <a:t>Do you believe that talking to someone when we are feeling lonely, upset, depressed or anxious makes a difference?</a:t>
            </a:r>
          </a:p>
        </p:txBody>
      </p:sp>
    </p:spTree>
    <p:extLst>
      <p:ext uri="{BB962C8B-B14F-4D97-AF65-F5344CB8AC3E}">
        <p14:creationId xmlns:p14="http://schemas.microsoft.com/office/powerpoint/2010/main" val="1543959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a:xfrm>
            <a:off x="640492" y="2284354"/>
            <a:ext cx="10911016" cy="3931920"/>
          </a:xfrm>
        </p:spPr>
        <p:txBody>
          <a:bodyPr/>
          <a:lstStyle/>
          <a:p>
            <a:r>
              <a:rPr lang="en-US" dirty="0" smtClean="0"/>
              <a:t>You will be required to create a poster that promotes Mental Health and #</a:t>
            </a:r>
            <a:r>
              <a:rPr lang="en-US" dirty="0" err="1" smtClean="0"/>
              <a:t>BellLetsTalk</a:t>
            </a:r>
            <a:r>
              <a:rPr lang="en-US" dirty="0" smtClean="0"/>
              <a:t> day around the school</a:t>
            </a:r>
          </a:p>
          <a:p>
            <a:r>
              <a:rPr lang="en-US" dirty="0" smtClean="0"/>
              <a:t>You can choose to address any point of Mental Health/Illness/Stigma/Promoting the cause</a:t>
            </a:r>
          </a:p>
          <a:p>
            <a:r>
              <a:rPr lang="en-US" dirty="0" smtClean="0"/>
              <a:t>These posters will be placed around the school to promote participation/talk/understanding of Mental Health and Illness</a:t>
            </a:r>
            <a:endParaRPr lang="en-US" dirty="0"/>
          </a:p>
        </p:txBody>
      </p:sp>
      <p:pic>
        <p:nvPicPr>
          <p:cNvPr id="1026" name="Picture 2" descr="Image result for bell lets talk day posters"/>
          <p:cNvPicPr>
            <a:picLocks noChangeAspect="1" noChangeArrowheads="1"/>
          </p:cNvPicPr>
          <p:nvPr/>
        </p:nvPicPr>
        <p:blipFill rotWithShape="1">
          <a:blip r:embed="rId2">
            <a:extLst>
              <a:ext uri="{28A0092B-C50C-407E-A947-70E740481C1C}">
                <a14:useLocalDpi xmlns:a14="http://schemas.microsoft.com/office/drawing/2010/main" val="0"/>
              </a:ext>
            </a:extLst>
          </a:blip>
          <a:srcRect l="23434" r="31341"/>
          <a:stretch/>
        </p:blipFill>
        <p:spPr bwMode="auto">
          <a:xfrm>
            <a:off x="680310" y="4220173"/>
            <a:ext cx="1696994" cy="21263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ental health promo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4551" y="4802140"/>
            <a:ext cx="3091710" cy="174087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mental health promo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6903" y="4054605"/>
            <a:ext cx="1857375" cy="245745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mental health quotes"/>
          <p:cNvPicPr>
            <a:picLocks noChangeAspect="1" noChangeArrowheads="1"/>
          </p:cNvPicPr>
          <p:nvPr/>
        </p:nvPicPr>
        <p:blipFill rotWithShape="1">
          <a:blip r:embed="rId5">
            <a:extLst>
              <a:ext uri="{28A0092B-C50C-407E-A947-70E740481C1C}">
                <a14:useLocalDpi xmlns:a14="http://schemas.microsoft.com/office/drawing/2010/main" val="0"/>
              </a:ext>
            </a:extLst>
          </a:blip>
          <a:srcRect b="8073"/>
          <a:stretch/>
        </p:blipFill>
        <p:spPr bwMode="auto">
          <a:xfrm>
            <a:off x="9199691" y="4041426"/>
            <a:ext cx="2476500" cy="245169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bell lets talk hashta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7754" y="329271"/>
            <a:ext cx="3568459" cy="19550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Mental health line nova scoti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3492" y="409957"/>
            <a:ext cx="1839682" cy="1839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1021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208</TotalTime>
  <Words>557</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Garamond</vt:lpstr>
      <vt:lpstr>Savon</vt:lpstr>
      <vt:lpstr>Bell let’s Talk Day</vt:lpstr>
      <vt:lpstr>Mental Health vs Mental Illness</vt:lpstr>
      <vt:lpstr>The continuum model of Mental Health</vt:lpstr>
      <vt:lpstr>What is Mental Health?</vt:lpstr>
      <vt:lpstr>The Stigma!</vt:lpstr>
      <vt:lpstr>Think about it:</vt:lpstr>
      <vt:lpstr>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let’s Talk Day</dc:title>
  <dc:creator>CJH-0000-T</dc:creator>
  <cp:lastModifiedBy>CJH-0000-T</cp:lastModifiedBy>
  <cp:revision>5</cp:revision>
  <dcterms:created xsi:type="dcterms:W3CDTF">2020-01-29T12:19:22Z</dcterms:created>
  <dcterms:modified xsi:type="dcterms:W3CDTF">2020-01-29T15:47:59Z</dcterms:modified>
</cp:coreProperties>
</file>