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2"/>
  </p:sldMasterIdLst>
  <p:notesMasterIdLst>
    <p:notesMasterId r:id="rId19"/>
  </p:notesMasterIdLst>
  <p:sldIdLst>
    <p:sldId id="274" r:id="rId3"/>
    <p:sldId id="262" r:id="rId4"/>
    <p:sldId id="266" r:id="rId5"/>
    <p:sldId id="256" r:id="rId6"/>
    <p:sldId id="257" r:id="rId7"/>
    <p:sldId id="259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58" r:id="rId16"/>
    <p:sldId id="261" r:id="rId17"/>
    <p:sldId id="265" r:id="rId18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99FF"/>
    <a:srgbClr val="00FFC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836" autoAdjust="0"/>
  </p:normalViewPr>
  <p:slideViewPr>
    <p:cSldViewPr snapToGrid="0">
      <p:cViewPr varScale="1">
        <p:scale>
          <a:sx n="116" d="100"/>
          <a:sy n="116" d="100"/>
        </p:scale>
        <p:origin x="15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541191D7-EAA8-4D00-8B90-2FC6F2F344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72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E6FDD-33F0-4D7A-8BA8-457B277DCF4B}" type="slidenum">
              <a:rPr lang="en-US"/>
              <a:pPr/>
              <a:t>2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48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9074D-E8FC-444D-B78B-59016E275218}" type="slidenum">
              <a:rPr lang="en-US"/>
              <a:pPr/>
              <a:t>11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93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9074D-E8FC-444D-B78B-59016E275218}" type="slidenum">
              <a:rPr lang="en-US"/>
              <a:pPr/>
              <a:t>12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3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9A5F8-BD6F-459E-AC87-87D850E74C35}" type="slidenum">
              <a:rPr lang="en-US"/>
              <a:pPr/>
              <a:t>14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31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B29D4-ACEC-42B5-B48B-E0618C0C7367}" type="slidenum">
              <a:rPr lang="en-US"/>
              <a:pPr/>
              <a:t>15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33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F1B99-ACF6-49CB-88BD-BAA650F3EF4F}" type="slidenum">
              <a:rPr lang="en-US"/>
              <a:pPr/>
              <a:t>16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E6FDD-33F0-4D7A-8BA8-457B277DCF4B}" type="slidenum">
              <a:rPr lang="en-US"/>
              <a:pPr/>
              <a:t>3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32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0F11A-810D-459E-AB6B-3D5469F043E0}" type="slidenum">
              <a:rPr lang="en-US"/>
              <a:pPr/>
              <a:t>4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2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317C3-CFB6-4C4C-AAA2-62CF3E19D61A}" type="slidenum">
              <a:rPr lang="en-US"/>
              <a:pPr/>
              <a:t>5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86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9074D-E8FC-444D-B78B-59016E275218}" type="slidenum">
              <a:rPr lang="en-US"/>
              <a:pPr/>
              <a:t>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7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9074D-E8FC-444D-B78B-59016E275218}" type="slidenum">
              <a:rPr lang="en-US"/>
              <a:pPr/>
              <a:t>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2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9074D-E8FC-444D-B78B-59016E275218}" type="slidenum">
              <a:rPr lang="en-US"/>
              <a:pPr/>
              <a:t>8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4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9074D-E8FC-444D-B78B-59016E275218}" type="slidenum">
              <a:rPr lang="en-US"/>
              <a:pPr/>
              <a:t>9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33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9074D-E8FC-444D-B78B-59016E275218}" type="slidenum">
              <a:rPr lang="en-US"/>
              <a:pPr/>
              <a:t>10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3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0B0D17D-2647-4266-9487-0CA541A3F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8B10A-B675-4087-9034-9B2183FA1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850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D3488-233A-4527-AB2B-86B08BC2E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5423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9DD91-C94B-4410-B8E2-C31341F4D5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100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49" y="4406900"/>
            <a:ext cx="67992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5449" y="2906713"/>
            <a:ext cx="67992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CDFB7-BA1E-400C-A6DB-42D5818B1D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0928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1D494-68BC-407F-AF65-AB0F97113B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4676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4" y="274638"/>
            <a:ext cx="72294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324" y="1535113"/>
            <a:ext cx="34575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7324" y="2174875"/>
            <a:ext cx="34671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4925" y="1535113"/>
            <a:ext cx="35718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4925" y="2174875"/>
            <a:ext cx="35718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E3192-E4CE-48D6-A6F2-6D2A27238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5933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8FEF-6213-4598-919E-2C5D33C169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7571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107C3-E985-4DC2-8886-570CDD1DCD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7172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73050"/>
            <a:ext cx="40385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375" y="144462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7DE84-1273-4261-A7F9-101789AABE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9793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41826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64087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41826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4E99E-F311-4DF1-948C-EE093CE6CF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2114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D1F01D4-9524-4813-B564-656FF752D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Mes</a:t>
            </a:r>
            <a:r>
              <a:rPr lang="en-US" dirty="0" smtClean="0"/>
              <a:t> Preferences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Outcomes: </a:t>
            </a:r>
          </a:p>
          <a:p>
            <a:r>
              <a:rPr lang="en-US" dirty="0" smtClean="0"/>
              <a:t>I can state my own preferences in French. (1.12)</a:t>
            </a:r>
          </a:p>
          <a:p>
            <a:r>
              <a:rPr lang="en-US" dirty="0" smtClean="0"/>
              <a:t>I can justify my choices. (1.13)</a:t>
            </a:r>
          </a:p>
          <a:p>
            <a:r>
              <a:rPr lang="en-US" dirty="0" smtClean="0"/>
              <a:t>I can participate in a survey (1.16)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5665499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 préfères… ou…?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1522811"/>
            <a:ext cx="3399352" cy="453831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92" y="2054292"/>
            <a:ext cx="4769208" cy="2972359"/>
          </a:xfrm>
        </p:spPr>
      </p:pic>
    </p:spTree>
    <p:extLst>
      <p:ext uri="{BB962C8B-B14F-4D97-AF65-F5344CB8AC3E}">
        <p14:creationId xmlns:p14="http://schemas.microsoft.com/office/powerpoint/2010/main" val="41866832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 préfères… ou…?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525"/>
            <a:ext cx="4943970" cy="2768623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93" y="1873874"/>
            <a:ext cx="4507007" cy="2523924"/>
          </a:xfrm>
        </p:spPr>
      </p:pic>
    </p:spTree>
    <p:extLst>
      <p:ext uri="{BB962C8B-B14F-4D97-AF65-F5344CB8AC3E}">
        <p14:creationId xmlns:p14="http://schemas.microsoft.com/office/powerpoint/2010/main" val="8878264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 préfères… ou…?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80" y="1996224"/>
            <a:ext cx="4484009" cy="2511045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44" y="1777819"/>
            <a:ext cx="4435356" cy="2729450"/>
          </a:xfrm>
        </p:spPr>
      </p:pic>
    </p:spTree>
    <p:extLst>
      <p:ext uri="{BB962C8B-B14F-4D97-AF65-F5344CB8AC3E}">
        <p14:creationId xmlns:p14="http://schemas.microsoft.com/office/powerpoint/2010/main" val="33022390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Tu préfères… </a:t>
            </a:r>
            <a:r>
              <a:rPr lang="fr-FR" dirty="0" smtClean="0"/>
              <a:t>ou…?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43000"/>
            <a:ext cx="3420898" cy="507557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8" y="1176438"/>
            <a:ext cx="3263185" cy="5057937"/>
          </a:xfrm>
        </p:spPr>
      </p:pic>
    </p:spTree>
    <p:extLst>
      <p:ext uri="{BB962C8B-B14F-4D97-AF65-F5344CB8AC3E}">
        <p14:creationId xmlns:p14="http://schemas.microsoft.com/office/powerpoint/2010/main" val="13038980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Sondage</a:t>
            </a:r>
            <a:r>
              <a:rPr lang="en-US" dirty="0" smtClean="0"/>
              <a:t> – ‘</a:t>
            </a:r>
            <a:r>
              <a:rPr lang="fr-FR" dirty="0" smtClean="0"/>
              <a:t>Tu </a:t>
            </a:r>
            <a:r>
              <a:rPr lang="fr-FR" dirty="0"/>
              <a:t>préfères… </a:t>
            </a:r>
            <a:r>
              <a:rPr lang="fr-FR" dirty="0" smtClean="0"/>
              <a:t>ou..?’</a:t>
            </a:r>
            <a:endParaRPr lang="en-US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1143000"/>
            <a:ext cx="7391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solidFill>
                  <a:srgbClr val="0070C0"/>
                </a:solidFill>
              </a:rPr>
              <a:t>BLEU (3): </a:t>
            </a:r>
            <a:r>
              <a:rPr lang="fr-FR" sz="2500" dirty="0" err="1" smtClean="0">
                <a:solidFill>
                  <a:srgbClr val="0070C0"/>
                </a:solidFill>
              </a:rPr>
              <a:t>ask</a:t>
            </a:r>
            <a:r>
              <a:rPr lang="fr-FR" sz="2500" dirty="0" smtClean="0">
                <a:solidFill>
                  <a:srgbClr val="0070C0"/>
                </a:solidFill>
              </a:rPr>
              <a:t> and </a:t>
            </a:r>
            <a:r>
              <a:rPr lang="fr-FR" sz="2500" dirty="0" err="1" smtClean="0">
                <a:solidFill>
                  <a:srgbClr val="0070C0"/>
                </a:solidFill>
              </a:rPr>
              <a:t>answer</a:t>
            </a:r>
            <a:r>
              <a:rPr lang="fr-FR" sz="2500" dirty="0" smtClean="0">
                <a:solidFill>
                  <a:srgbClr val="0070C0"/>
                </a:solidFill>
              </a:rPr>
              <a:t> the main question.</a:t>
            </a:r>
            <a:br>
              <a:rPr lang="fr-FR" sz="2500" dirty="0" smtClean="0">
                <a:solidFill>
                  <a:srgbClr val="0070C0"/>
                </a:solidFill>
              </a:rPr>
            </a:br>
            <a:r>
              <a:rPr lang="fr-FR" sz="2500" b="1" i="1" dirty="0" err="1" smtClean="0">
                <a:solidFill>
                  <a:srgbClr val="0070C0"/>
                </a:solidFill>
              </a:rPr>
              <a:t>E.g</a:t>
            </a:r>
            <a:r>
              <a:rPr lang="fr-FR" sz="2500" b="1" i="1" dirty="0" smtClean="0">
                <a:solidFill>
                  <a:srgbClr val="0070C0"/>
                </a:solidFill>
              </a:rPr>
              <a:t> tu préfères </a:t>
            </a:r>
            <a:r>
              <a:rPr lang="fr-FR" sz="2500" b="1" i="1" dirty="0" err="1" smtClean="0">
                <a:solidFill>
                  <a:srgbClr val="0070C0"/>
                </a:solidFill>
              </a:rPr>
              <a:t>Rhianna</a:t>
            </a:r>
            <a:r>
              <a:rPr lang="fr-FR" sz="2500" b="1" i="1" dirty="0" smtClean="0">
                <a:solidFill>
                  <a:srgbClr val="0070C0"/>
                </a:solidFill>
              </a:rPr>
              <a:t> ou Rita </a:t>
            </a:r>
            <a:r>
              <a:rPr lang="fr-FR" sz="2500" b="1" i="1" dirty="0" err="1" smtClean="0">
                <a:solidFill>
                  <a:srgbClr val="0070C0"/>
                </a:solidFill>
              </a:rPr>
              <a:t>Ora</a:t>
            </a:r>
            <a:r>
              <a:rPr lang="fr-FR" sz="2500" b="1" i="1" dirty="0" smtClean="0">
                <a:solidFill>
                  <a:srgbClr val="0070C0"/>
                </a:solidFill>
              </a:rPr>
              <a:t>? Je préfère Rita </a:t>
            </a:r>
            <a:r>
              <a:rPr lang="fr-FR" sz="2500" b="1" i="1" dirty="0" err="1" smtClean="0">
                <a:solidFill>
                  <a:srgbClr val="0070C0"/>
                </a:solidFill>
              </a:rPr>
              <a:t>Ora</a:t>
            </a:r>
            <a:endParaRPr lang="fr-FR" sz="2500" b="1" i="1" dirty="0" smtClean="0">
              <a:solidFill>
                <a:srgbClr val="0070C0"/>
              </a:solidFill>
            </a:endParaRPr>
          </a:p>
          <a:p>
            <a:endParaRPr lang="fr-FR" sz="2500" dirty="0" smtClean="0"/>
          </a:p>
          <a:p>
            <a:pPr algn="ctr"/>
            <a:r>
              <a:rPr lang="fr-FR" sz="2500" dirty="0" smtClean="0"/>
              <a:t>BLANC (3+): </a:t>
            </a:r>
            <a:r>
              <a:rPr lang="fr-FR" sz="2500" dirty="0" err="1" smtClean="0"/>
              <a:t>try</a:t>
            </a:r>
            <a:r>
              <a:rPr lang="fr-FR" sz="2500" dirty="0" smtClean="0"/>
              <a:t> to </a:t>
            </a:r>
            <a:r>
              <a:rPr lang="fr-FR" sz="2500" dirty="0" err="1" smtClean="0"/>
              <a:t>add</a:t>
            </a:r>
            <a:r>
              <a:rPr lang="fr-FR" sz="2500" dirty="0" smtClean="0"/>
              <a:t> in a </a:t>
            </a:r>
            <a:r>
              <a:rPr lang="fr-FR" sz="2500" dirty="0" err="1" smtClean="0"/>
              <a:t>reason</a:t>
            </a:r>
            <a:r>
              <a:rPr lang="fr-FR" sz="2500" dirty="0" smtClean="0"/>
              <a:t> </a:t>
            </a:r>
            <a:r>
              <a:rPr lang="fr-FR" sz="2500" dirty="0" err="1" smtClean="0"/>
              <a:t>why</a:t>
            </a:r>
            <a:r>
              <a:rPr lang="fr-FR" sz="2500" dirty="0" smtClean="0"/>
              <a:t>. </a:t>
            </a:r>
            <a:br>
              <a:rPr lang="fr-FR" sz="2500" dirty="0" smtClean="0"/>
            </a:br>
            <a:r>
              <a:rPr lang="fr-FR" sz="2500" b="1" i="1" dirty="0" err="1" smtClean="0"/>
              <a:t>E.g</a:t>
            </a:r>
            <a:r>
              <a:rPr lang="fr-FR" sz="2500" b="1" i="1" dirty="0" smtClean="0"/>
              <a:t> je préfère Rita </a:t>
            </a:r>
            <a:r>
              <a:rPr lang="fr-FR" sz="2500" b="1" i="1" dirty="0" err="1" smtClean="0"/>
              <a:t>Ora</a:t>
            </a:r>
            <a:r>
              <a:rPr lang="fr-FR" sz="2500" b="1" i="1" dirty="0" smtClean="0"/>
              <a:t> parce qu’elle est cool. </a:t>
            </a:r>
          </a:p>
          <a:p>
            <a:endParaRPr lang="fr-FR" sz="2500" dirty="0" smtClean="0"/>
          </a:p>
          <a:p>
            <a:pPr algn="ctr"/>
            <a:r>
              <a:rPr lang="fr-FR" sz="2500" dirty="0" smtClean="0">
                <a:solidFill>
                  <a:srgbClr val="FF0000"/>
                </a:solidFill>
              </a:rPr>
              <a:t>Rouge (4): </a:t>
            </a:r>
            <a:r>
              <a:rPr lang="fr-FR" sz="2500" dirty="0" err="1" smtClean="0">
                <a:solidFill>
                  <a:srgbClr val="FF0000"/>
                </a:solidFill>
              </a:rPr>
              <a:t>try</a:t>
            </a:r>
            <a:r>
              <a:rPr lang="fr-FR" sz="2500" dirty="0" smtClean="0">
                <a:solidFill>
                  <a:srgbClr val="FF0000"/>
                </a:solidFill>
              </a:rPr>
              <a:t> to </a:t>
            </a:r>
            <a:r>
              <a:rPr lang="fr-FR" sz="2500" dirty="0" err="1" smtClean="0">
                <a:solidFill>
                  <a:srgbClr val="FF0000"/>
                </a:solidFill>
              </a:rPr>
              <a:t>add</a:t>
            </a:r>
            <a:r>
              <a:rPr lang="fr-FR" sz="2500" dirty="0" smtClean="0">
                <a:solidFill>
                  <a:srgbClr val="FF0000"/>
                </a:solidFill>
              </a:rPr>
              <a:t> in a more </a:t>
            </a:r>
            <a:r>
              <a:rPr lang="fr-FR" sz="2500" dirty="0" err="1" smtClean="0">
                <a:solidFill>
                  <a:srgbClr val="FF0000"/>
                </a:solidFill>
              </a:rPr>
              <a:t>familiar</a:t>
            </a:r>
            <a:r>
              <a:rPr lang="fr-FR" sz="2500" dirty="0" smtClean="0">
                <a:solidFill>
                  <a:srgbClr val="FF0000"/>
                </a:solidFill>
              </a:rPr>
              <a:t> phrase to </a:t>
            </a:r>
            <a:r>
              <a:rPr lang="fr-FR" sz="2500" dirty="0" err="1" smtClean="0">
                <a:solidFill>
                  <a:srgbClr val="FF0000"/>
                </a:solidFill>
              </a:rPr>
              <a:t>sound</a:t>
            </a:r>
            <a:r>
              <a:rPr lang="fr-FR" sz="2500" dirty="0" smtClean="0">
                <a:solidFill>
                  <a:srgbClr val="FF0000"/>
                </a:solidFill>
              </a:rPr>
              <a:t> more ‘French’ – </a:t>
            </a:r>
            <a:r>
              <a:rPr lang="fr-FR" sz="2500" dirty="0" err="1" smtClean="0">
                <a:solidFill>
                  <a:srgbClr val="FF0000"/>
                </a:solidFill>
              </a:rPr>
              <a:t>here</a:t>
            </a:r>
            <a:r>
              <a:rPr lang="fr-FR" sz="2500" dirty="0" smtClean="0">
                <a:solidFill>
                  <a:srgbClr val="FF0000"/>
                </a:solidFill>
              </a:rPr>
              <a:t> </a:t>
            </a:r>
            <a:r>
              <a:rPr lang="fr-FR" sz="2500" dirty="0" err="1" smtClean="0">
                <a:solidFill>
                  <a:srgbClr val="FF0000"/>
                </a:solidFill>
              </a:rPr>
              <a:t>would</a:t>
            </a:r>
            <a:r>
              <a:rPr lang="fr-FR" sz="2500" dirty="0" smtClean="0">
                <a:solidFill>
                  <a:srgbClr val="FF0000"/>
                </a:solidFill>
              </a:rPr>
              <a:t> </a:t>
            </a:r>
            <a:r>
              <a:rPr lang="fr-FR" sz="2500" dirty="0" err="1" smtClean="0">
                <a:solidFill>
                  <a:srgbClr val="FF0000"/>
                </a:solidFill>
              </a:rPr>
              <a:t>be</a:t>
            </a:r>
            <a:r>
              <a:rPr lang="fr-FR" sz="2500" dirty="0" smtClean="0">
                <a:solidFill>
                  <a:srgbClr val="FF0000"/>
                </a:solidFill>
              </a:rPr>
              <a:t> </a:t>
            </a:r>
            <a:r>
              <a:rPr lang="fr-FR" sz="2500" dirty="0" err="1" smtClean="0">
                <a:solidFill>
                  <a:srgbClr val="FF0000"/>
                </a:solidFill>
              </a:rPr>
              <a:t>perfect</a:t>
            </a:r>
            <a:r>
              <a:rPr lang="fr-FR" sz="2500" dirty="0" smtClean="0">
                <a:solidFill>
                  <a:srgbClr val="FF0000"/>
                </a:solidFill>
              </a:rPr>
              <a:t> to use</a:t>
            </a:r>
            <a:br>
              <a:rPr lang="fr-FR" sz="2500" dirty="0" smtClean="0">
                <a:solidFill>
                  <a:srgbClr val="FF0000"/>
                </a:solidFill>
              </a:rPr>
            </a:br>
            <a:r>
              <a:rPr lang="fr-FR" sz="2500" dirty="0" smtClean="0">
                <a:solidFill>
                  <a:srgbClr val="FF0000"/>
                </a:solidFill>
              </a:rPr>
              <a:t> </a:t>
            </a:r>
            <a:r>
              <a:rPr lang="fr-FR" sz="2500" b="1" dirty="0" smtClean="0">
                <a:solidFill>
                  <a:srgbClr val="FF0000"/>
                </a:solidFill>
              </a:rPr>
              <a:t>‘I </a:t>
            </a:r>
            <a:r>
              <a:rPr lang="fr-FR" sz="2500" b="1" dirty="0" err="1" smtClean="0">
                <a:solidFill>
                  <a:srgbClr val="FF0000"/>
                </a:solidFill>
              </a:rPr>
              <a:t>don’t</a:t>
            </a:r>
            <a:r>
              <a:rPr lang="fr-FR" sz="2500" b="1" dirty="0" smtClean="0">
                <a:solidFill>
                  <a:srgbClr val="FF0000"/>
                </a:solidFill>
              </a:rPr>
              <a:t> </a:t>
            </a:r>
            <a:r>
              <a:rPr lang="fr-FR" sz="2500" b="1" dirty="0" err="1" smtClean="0">
                <a:solidFill>
                  <a:srgbClr val="FF0000"/>
                </a:solidFill>
              </a:rPr>
              <a:t>mind</a:t>
            </a:r>
            <a:r>
              <a:rPr lang="fr-FR" sz="2500" b="1" dirty="0" smtClean="0">
                <a:solidFill>
                  <a:srgbClr val="FF0000"/>
                </a:solidFill>
              </a:rPr>
              <a:t>/care = ça m’est égal (</a:t>
            </a:r>
            <a:r>
              <a:rPr lang="fr-FR" sz="2500" b="1" dirty="0" err="1" smtClean="0">
                <a:solidFill>
                  <a:srgbClr val="FF0000"/>
                </a:solidFill>
              </a:rPr>
              <a:t>pron</a:t>
            </a:r>
            <a:r>
              <a:rPr lang="fr-FR" sz="2500" b="1" dirty="0" smtClean="0">
                <a:solidFill>
                  <a:srgbClr val="FF0000"/>
                </a:solidFill>
              </a:rPr>
              <a:t>. Sa met eh-gal)</a:t>
            </a:r>
          </a:p>
          <a:p>
            <a:pPr algn="ctr"/>
            <a:r>
              <a:rPr lang="fr-FR" sz="2500" b="1" dirty="0" smtClean="0">
                <a:solidFill>
                  <a:srgbClr val="FF0000"/>
                </a:solidFill>
              </a:rPr>
              <a:t> ‘ I </a:t>
            </a:r>
            <a:r>
              <a:rPr lang="fr-FR" sz="2500" b="1" dirty="0" err="1" smtClean="0">
                <a:solidFill>
                  <a:srgbClr val="FF0000"/>
                </a:solidFill>
              </a:rPr>
              <a:t>guess</a:t>
            </a:r>
            <a:r>
              <a:rPr lang="fr-FR" sz="2500" b="1" dirty="0" smtClean="0">
                <a:solidFill>
                  <a:srgbClr val="FF0000"/>
                </a:solidFill>
              </a:rPr>
              <a:t> I </a:t>
            </a:r>
            <a:r>
              <a:rPr lang="fr-FR" sz="2500" b="1" dirty="0" err="1" smtClean="0">
                <a:solidFill>
                  <a:srgbClr val="FF0000"/>
                </a:solidFill>
              </a:rPr>
              <a:t>prefer</a:t>
            </a:r>
            <a:r>
              <a:rPr lang="fr-FR" sz="2500" b="1" dirty="0" smtClean="0">
                <a:solidFill>
                  <a:srgbClr val="FF0000"/>
                </a:solidFill>
              </a:rPr>
              <a:t>’ = je suppose que je préfère…</a:t>
            </a:r>
          </a:p>
          <a:p>
            <a:pPr algn="ctr"/>
            <a:r>
              <a:rPr lang="fr-FR" sz="2500" b="1" dirty="0" smtClean="0">
                <a:solidFill>
                  <a:srgbClr val="FF0000"/>
                </a:solidFill>
              </a:rPr>
              <a:t>‘</a:t>
            </a:r>
            <a:r>
              <a:rPr lang="fr-FR" sz="2500" b="1" dirty="0" err="1" smtClean="0">
                <a:solidFill>
                  <a:srgbClr val="FF0000"/>
                </a:solidFill>
              </a:rPr>
              <a:t>err</a:t>
            </a:r>
            <a:r>
              <a:rPr lang="fr-FR" sz="2500" b="1" dirty="0" smtClean="0">
                <a:solidFill>
                  <a:srgbClr val="FF0000"/>
                </a:solidFill>
              </a:rPr>
              <a:t> </a:t>
            </a:r>
            <a:r>
              <a:rPr lang="fr-FR" sz="2500" b="1" dirty="0" err="1" smtClean="0">
                <a:solidFill>
                  <a:srgbClr val="FF0000"/>
                </a:solidFill>
              </a:rPr>
              <a:t>maybe</a:t>
            </a:r>
            <a:r>
              <a:rPr lang="fr-FR" sz="2500" b="1" dirty="0" smtClean="0">
                <a:solidFill>
                  <a:srgbClr val="FF0000"/>
                </a:solidFill>
              </a:rPr>
              <a:t>’ = </a:t>
            </a:r>
            <a:r>
              <a:rPr lang="fr-FR" sz="2500" b="1" dirty="0" err="1" smtClean="0">
                <a:solidFill>
                  <a:srgbClr val="FF0000"/>
                </a:solidFill>
              </a:rPr>
              <a:t>errr</a:t>
            </a:r>
            <a:r>
              <a:rPr lang="fr-FR" sz="2500" b="1" dirty="0" smtClean="0">
                <a:solidFill>
                  <a:srgbClr val="FF0000"/>
                </a:solidFill>
              </a:rPr>
              <a:t> peut-être (</a:t>
            </a:r>
            <a:r>
              <a:rPr lang="fr-FR" sz="2500" b="1" dirty="0" err="1" smtClean="0">
                <a:solidFill>
                  <a:srgbClr val="FF0000"/>
                </a:solidFill>
              </a:rPr>
              <a:t>puh-tetra</a:t>
            </a:r>
            <a:r>
              <a:rPr lang="fr-FR" sz="25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fr-FR" sz="2500" b="1" dirty="0" err="1" smtClean="0">
                <a:solidFill>
                  <a:srgbClr val="FF0000"/>
                </a:solidFill>
              </a:rPr>
              <a:t>It’s</a:t>
            </a:r>
            <a:r>
              <a:rPr lang="fr-FR" sz="2500" b="1" dirty="0" smtClean="0">
                <a:solidFill>
                  <a:srgbClr val="FF0000"/>
                </a:solidFill>
              </a:rPr>
              <a:t> </a:t>
            </a:r>
            <a:r>
              <a:rPr lang="fr-FR" sz="2500" b="1" dirty="0" err="1" smtClean="0">
                <a:solidFill>
                  <a:srgbClr val="FF0000"/>
                </a:solidFill>
              </a:rPr>
              <a:t>too</a:t>
            </a:r>
            <a:r>
              <a:rPr lang="fr-FR" sz="2500" b="1" dirty="0" smtClean="0">
                <a:solidFill>
                  <a:srgbClr val="FF0000"/>
                </a:solidFill>
              </a:rPr>
              <a:t> good! = c’est trop bien!</a:t>
            </a:r>
          </a:p>
          <a:p>
            <a:endParaRPr lang="en-GB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3" y="1812837"/>
            <a:ext cx="1519707" cy="82592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favourite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199"/>
            <a:ext cx="6858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 err="1" smtClean="0"/>
              <a:t>Quel</a:t>
            </a:r>
            <a:r>
              <a:rPr lang="en-US" sz="3000" dirty="0" smtClean="0"/>
              <a:t> </a:t>
            </a:r>
            <a:r>
              <a:rPr lang="en-US" sz="3000" dirty="0" err="1" smtClean="0"/>
              <a:t>est</a:t>
            </a:r>
            <a:r>
              <a:rPr lang="en-US" sz="3000" dirty="0" smtClean="0"/>
              <a:t> ton sport </a:t>
            </a:r>
            <a:r>
              <a:rPr lang="en-US" sz="3000" dirty="0" err="1" smtClean="0"/>
              <a:t>préféré</a:t>
            </a:r>
            <a:r>
              <a:rPr lang="en-US" sz="3000" dirty="0" smtClean="0"/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000" dirty="0"/>
              <a:t>	</a:t>
            </a:r>
            <a:r>
              <a:rPr lang="en-US" sz="3000" dirty="0" smtClean="0"/>
              <a:t>	Je </a:t>
            </a:r>
            <a:r>
              <a:rPr lang="en-US" sz="3000" dirty="0" err="1" smtClean="0"/>
              <a:t>préfère</a:t>
            </a:r>
            <a:r>
              <a:rPr lang="en-US" sz="3000" dirty="0" smtClean="0"/>
              <a:t> le rugby</a:t>
            </a:r>
          </a:p>
          <a:p>
            <a:pPr marL="0" indent="0">
              <a:lnSpc>
                <a:spcPct val="90000"/>
              </a:lnSpc>
              <a:buNone/>
            </a:pP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 err="1" smtClean="0"/>
              <a:t>Quelle</a:t>
            </a:r>
            <a:r>
              <a:rPr lang="en-US" sz="3000" dirty="0" smtClean="0"/>
              <a:t> </a:t>
            </a:r>
            <a:r>
              <a:rPr lang="en-US" sz="3000" dirty="0" err="1" smtClean="0"/>
              <a:t>est</a:t>
            </a:r>
            <a:r>
              <a:rPr lang="en-US" sz="3000" dirty="0" smtClean="0"/>
              <a:t> ta </a:t>
            </a:r>
            <a:r>
              <a:rPr lang="en-US" sz="3000" dirty="0" err="1" smtClean="0"/>
              <a:t>matière</a:t>
            </a:r>
            <a:r>
              <a:rPr lang="en-US" sz="3000" dirty="0" smtClean="0"/>
              <a:t> </a:t>
            </a:r>
            <a:r>
              <a:rPr lang="en-US" sz="3000" dirty="0" err="1" smtClean="0"/>
              <a:t>préférée</a:t>
            </a:r>
            <a:r>
              <a:rPr lang="en-US" sz="3000" dirty="0" smtClean="0"/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000" dirty="0"/>
              <a:t>	</a:t>
            </a:r>
            <a:r>
              <a:rPr lang="en-US" sz="3000" dirty="0" smtClean="0"/>
              <a:t>	Je </a:t>
            </a:r>
            <a:r>
              <a:rPr lang="en-US" sz="3000" dirty="0" err="1" smtClean="0"/>
              <a:t>préfère</a:t>
            </a:r>
            <a:r>
              <a:rPr lang="en-US" sz="3000" dirty="0" smtClean="0"/>
              <a:t> </a:t>
            </a:r>
            <a:r>
              <a:rPr lang="en-US" sz="3000" dirty="0" err="1" smtClean="0"/>
              <a:t>l’anglais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11" y="623887"/>
            <a:ext cx="4391025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8174" y="5684848"/>
            <a:ext cx="7140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/>
              <a:t>Blanc (3+): </a:t>
            </a:r>
            <a:r>
              <a:rPr lang="en-GB" sz="2500" b="1" dirty="0" smtClean="0"/>
              <a:t>What is different about these two 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9728" y="6457890"/>
            <a:ext cx="696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solidFill>
                  <a:srgbClr val="FF0000"/>
                </a:solidFill>
              </a:rPr>
              <a:t>Rouge (4): </a:t>
            </a:r>
            <a:r>
              <a:rPr lang="en-GB" sz="2500" dirty="0" smtClean="0">
                <a:solidFill>
                  <a:srgbClr val="FF0000"/>
                </a:solidFill>
              </a:rPr>
              <a:t>can you explain WHY?</a:t>
            </a:r>
            <a:endParaRPr lang="en-GB" sz="25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219582"/>
            <a:ext cx="7200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solidFill>
                  <a:srgbClr val="0070C0"/>
                </a:solidFill>
              </a:rPr>
              <a:t>Bleu (3): </a:t>
            </a:r>
            <a:r>
              <a:rPr lang="en-GB" sz="2500" dirty="0" smtClean="0">
                <a:solidFill>
                  <a:srgbClr val="0070C0"/>
                </a:solidFill>
              </a:rPr>
              <a:t>read one of these question and answers</a:t>
            </a:r>
            <a:endParaRPr lang="en-GB" sz="25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build="p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Possessives</a:t>
            </a:r>
            <a:endParaRPr lang="en-US" dirty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605588" y="223838"/>
            <a:ext cx="213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374096"/>
              </p:ext>
            </p:extLst>
          </p:nvPr>
        </p:nvGraphicFramePr>
        <p:xfrm>
          <a:off x="515156" y="1974963"/>
          <a:ext cx="8397024" cy="2919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256"/>
                <a:gridCol w="2099256"/>
                <a:gridCol w="2099256"/>
                <a:gridCol w="2099256"/>
              </a:tblGrid>
              <a:tr h="1107211">
                <a:tc>
                  <a:txBody>
                    <a:bodyPr/>
                    <a:lstStyle/>
                    <a:p>
                      <a:endParaRPr lang="en-GB" sz="3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dirty="0" smtClean="0">
                          <a:solidFill>
                            <a:srgbClr val="0070C0"/>
                          </a:solidFill>
                        </a:rPr>
                        <a:t>masculine</a:t>
                      </a:r>
                      <a:endParaRPr lang="en-GB" sz="3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dirty="0" smtClean="0">
                          <a:solidFill>
                            <a:srgbClr val="FF0000"/>
                          </a:solidFill>
                        </a:rPr>
                        <a:t>feminine</a:t>
                      </a:r>
                      <a:endParaRPr lang="en-GB" sz="3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dirty="0" smtClean="0">
                          <a:solidFill>
                            <a:srgbClr val="00B050"/>
                          </a:solidFill>
                        </a:rPr>
                        <a:t>plural</a:t>
                      </a:r>
                      <a:endParaRPr lang="en-GB" sz="3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603933">
                <a:tc>
                  <a:txBody>
                    <a:bodyPr/>
                    <a:lstStyle/>
                    <a:p>
                      <a:r>
                        <a:rPr lang="en-GB" sz="3000" dirty="0" smtClean="0"/>
                        <a:t>My</a:t>
                      </a:r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dirty="0" smtClean="0"/>
                        <a:t>Mon</a:t>
                      </a:r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dirty="0" smtClean="0"/>
                        <a:t>Ma</a:t>
                      </a:r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dirty="0" err="1" smtClean="0"/>
                        <a:t>Mes</a:t>
                      </a:r>
                      <a:endParaRPr lang="en-GB" sz="3000" dirty="0"/>
                    </a:p>
                  </a:txBody>
                  <a:tcPr/>
                </a:tc>
              </a:tr>
              <a:tr h="603933">
                <a:tc>
                  <a:txBody>
                    <a:bodyPr/>
                    <a:lstStyle/>
                    <a:p>
                      <a:r>
                        <a:rPr lang="en-GB" sz="3000" dirty="0" smtClean="0"/>
                        <a:t>Your</a:t>
                      </a:r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dirty="0" smtClean="0"/>
                        <a:t>Ton</a:t>
                      </a:r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dirty="0" smtClean="0"/>
                        <a:t>Ta</a:t>
                      </a:r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dirty="0" err="1" smtClean="0"/>
                        <a:t>Tes</a:t>
                      </a:r>
                      <a:endParaRPr lang="en-GB" sz="3000" dirty="0"/>
                    </a:p>
                  </a:txBody>
                  <a:tcPr/>
                </a:tc>
              </a:tr>
              <a:tr h="603933">
                <a:tc>
                  <a:txBody>
                    <a:bodyPr/>
                    <a:lstStyle/>
                    <a:p>
                      <a:r>
                        <a:rPr lang="en-GB" sz="3000" dirty="0" err="1" smtClean="0"/>
                        <a:t>His/Her</a:t>
                      </a:r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dirty="0" smtClean="0"/>
                        <a:t>Son</a:t>
                      </a:r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dirty="0" smtClean="0"/>
                        <a:t>Sa</a:t>
                      </a:r>
                      <a:endParaRPr lang="en-GB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dirty="0" err="1" smtClean="0"/>
                        <a:t>Ses</a:t>
                      </a:r>
                      <a:endParaRPr lang="en-GB" sz="3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614411" y="3116687"/>
            <a:ext cx="2125014" cy="5409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39425" y="3116687"/>
            <a:ext cx="2125014" cy="5409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864439" y="3116686"/>
            <a:ext cx="2125014" cy="5409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614411" y="3709113"/>
            <a:ext cx="2125014" cy="5409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739425" y="3709112"/>
            <a:ext cx="2125014" cy="5409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864439" y="3709112"/>
            <a:ext cx="2125014" cy="5409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614411" y="4301537"/>
            <a:ext cx="2125014" cy="5409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739425" y="4301536"/>
            <a:ext cx="2125014" cy="5409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864439" y="4301536"/>
            <a:ext cx="2125014" cy="5409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Starter: translations </a:t>
            </a:r>
            <a:r>
              <a:rPr lang="en-US" dirty="0" err="1" smtClean="0"/>
              <a:t>eeek</a:t>
            </a:r>
            <a:r>
              <a:rPr lang="en-US" dirty="0" smtClean="0"/>
              <a:t> (not as scary as they seem!)</a:t>
            </a:r>
            <a:endParaRPr lang="en-US" dirty="0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481070" y="1262130"/>
            <a:ext cx="7662930" cy="4705283"/>
          </a:xfrm>
          <a:noFill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I love music, it’s cool.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I like </a:t>
            </a:r>
            <a:r>
              <a:rPr lang="en-US" sz="2800" b="1" dirty="0" err="1" smtClean="0">
                <a:solidFill>
                  <a:srgbClr val="0070C0"/>
                </a:solidFill>
              </a:rPr>
              <a:t>p.e</a:t>
            </a:r>
            <a:r>
              <a:rPr lang="en-US" sz="2800" b="1" dirty="0" smtClean="0">
                <a:solidFill>
                  <a:srgbClr val="0070C0"/>
                </a:solidFill>
              </a:rPr>
              <a:t>, its sporty.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I do not like geography, it’s difficult.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I hate English because it is not interesting.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I hate French because I do not like the teacher!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I love art because I am creative but I do not like technology because it’s rubbish!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426335" y="0"/>
            <a:ext cx="7717665" cy="4907052"/>
          </a:xfrm>
          <a:noFill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solidFill>
                  <a:srgbClr val="0070C0"/>
                </a:solidFill>
              </a:rPr>
              <a:t>I love music, it’s cool = </a:t>
            </a:r>
            <a:br>
              <a:rPr lang="en-US" sz="2500" b="1" dirty="0" smtClean="0">
                <a:solidFill>
                  <a:srgbClr val="0070C0"/>
                </a:solidFill>
              </a:rPr>
            </a:br>
            <a:r>
              <a:rPr lang="en-US" sz="2500" b="1" i="1" dirty="0" err="1" smtClean="0">
                <a:solidFill>
                  <a:srgbClr val="0070C0"/>
                </a:solidFill>
              </a:rPr>
              <a:t>j’adore</a:t>
            </a:r>
            <a:r>
              <a:rPr lang="en-US" sz="2500" b="1" i="1" dirty="0" smtClean="0">
                <a:solidFill>
                  <a:srgbClr val="0070C0"/>
                </a:solidFill>
              </a:rPr>
              <a:t> la </a:t>
            </a:r>
            <a:r>
              <a:rPr lang="en-US" sz="2500" b="1" i="1" dirty="0" err="1" smtClean="0">
                <a:solidFill>
                  <a:srgbClr val="0070C0"/>
                </a:solidFill>
              </a:rPr>
              <a:t>musique</a:t>
            </a:r>
            <a:r>
              <a:rPr lang="en-US" sz="2500" b="1" i="1" dirty="0" smtClean="0">
                <a:solidFill>
                  <a:srgbClr val="0070C0"/>
                </a:solidFill>
              </a:rPr>
              <a:t>, </a:t>
            </a:r>
            <a:r>
              <a:rPr lang="en-US" sz="2500" b="1" i="1" dirty="0" err="1" smtClean="0">
                <a:solidFill>
                  <a:srgbClr val="0070C0"/>
                </a:solidFill>
              </a:rPr>
              <a:t>c’est</a:t>
            </a:r>
            <a:r>
              <a:rPr lang="en-US" sz="2500" b="1" i="1" dirty="0" smtClean="0">
                <a:solidFill>
                  <a:srgbClr val="0070C0"/>
                </a:solidFill>
              </a:rPr>
              <a:t> cool.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solidFill>
                  <a:srgbClr val="0070C0"/>
                </a:solidFill>
              </a:rPr>
              <a:t>I like </a:t>
            </a:r>
            <a:r>
              <a:rPr lang="en-US" sz="2500" b="1" dirty="0" err="1" smtClean="0">
                <a:solidFill>
                  <a:srgbClr val="0070C0"/>
                </a:solidFill>
              </a:rPr>
              <a:t>p.e</a:t>
            </a:r>
            <a:r>
              <a:rPr lang="en-US" sz="2500" b="1" dirty="0" smtClean="0">
                <a:solidFill>
                  <a:srgbClr val="0070C0"/>
                </a:solidFill>
              </a:rPr>
              <a:t>, its sporty =</a:t>
            </a:r>
            <a:r>
              <a:rPr lang="en-US" sz="2500" b="1" i="1" dirty="0" smtClean="0">
                <a:solidFill>
                  <a:srgbClr val="0070C0"/>
                </a:solidFill>
              </a:rPr>
              <a:t> </a:t>
            </a:r>
            <a:br>
              <a:rPr lang="en-US" sz="2500" b="1" i="1" dirty="0" smtClean="0">
                <a:solidFill>
                  <a:srgbClr val="0070C0"/>
                </a:solidFill>
              </a:rPr>
            </a:br>
            <a:r>
              <a:rPr lang="en-US" sz="2500" b="1" i="1" dirty="0" err="1" smtClean="0">
                <a:solidFill>
                  <a:srgbClr val="0070C0"/>
                </a:solidFill>
              </a:rPr>
              <a:t>j’aime</a:t>
            </a:r>
            <a:r>
              <a:rPr lang="en-US" sz="2500" b="1" i="1" dirty="0" smtClean="0">
                <a:solidFill>
                  <a:srgbClr val="0070C0"/>
                </a:solidFill>
              </a:rPr>
              <a:t> </a:t>
            </a:r>
            <a:r>
              <a:rPr lang="en-US" sz="2500" b="1" i="1" dirty="0" err="1" smtClean="0">
                <a:solidFill>
                  <a:srgbClr val="0070C0"/>
                </a:solidFill>
              </a:rPr>
              <a:t>l’E.P.S</a:t>
            </a:r>
            <a:r>
              <a:rPr lang="en-US" sz="2500" b="1" i="1" dirty="0" smtClean="0">
                <a:solidFill>
                  <a:srgbClr val="0070C0"/>
                </a:solidFill>
              </a:rPr>
              <a:t>, </a:t>
            </a:r>
            <a:r>
              <a:rPr lang="en-US" sz="2500" b="1" i="1" dirty="0" err="1" smtClean="0">
                <a:solidFill>
                  <a:srgbClr val="0070C0"/>
                </a:solidFill>
              </a:rPr>
              <a:t>c’est</a:t>
            </a:r>
            <a:r>
              <a:rPr lang="en-US" sz="2500" b="1" i="1" dirty="0" smtClean="0">
                <a:solidFill>
                  <a:srgbClr val="0070C0"/>
                </a:solidFill>
              </a:rPr>
              <a:t> </a:t>
            </a:r>
            <a:r>
              <a:rPr lang="en-US" sz="2500" b="1" i="1" dirty="0" err="1" smtClean="0">
                <a:solidFill>
                  <a:srgbClr val="0070C0"/>
                </a:solidFill>
              </a:rPr>
              <a:t>sportif</a:t>
            </a:r>
            <a:endParaRPr lang="en-US" sz="2500" b="1" i="1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/>
              <a:t>I do not like geography, it’s difficult = </a:t>
            </a:r>
            <a:br>
              <a:rPr lang="en-US" sz="2500" b="1" dirty="0" smtClean="0"/>
            </a:br>
            <a:r>
              <a:rPr lang="en-US" sz="2500" b="1" i="1" dirty="0" smtClean="0"/>
              <a:t>je </a:t>
            </a:r>
            <a:r>
              <a:rPr lang="en-US" sz="2500" b="1" i="1" dirty="0" err="1" smtClean="0"/>
              <a:t>n’aime</a:t>
            </a:r>
            <a:r>
              <a:rPr lang="en-US" sz="2500" b="1" i="1" dirty="0" smtClean="0"/>
              <a:t> pas la </a:t>
            </a:r>
            <a:r>
              <a:rPr lang="en-US" sz="2500" b="1" i="1" dirty="0" err="1" smtClean="0"/>
              <a:t>géographie</a:t>
            </a:r>
            <a:r>
              <a:rPr lang="en-US" sz="2500" b="1" i="1" dirty="0" smtClean="0"/>
              <a:t>, </a:t>
            </a:r>
            <a:r>
              <a:rPr lang="en-US" sz="2500" b="1" i="1" dirty="0" err="1" smtClean="0"/>
              <a:t>c’est</a:t>
            </a:r>
            <a:r>
              <a:rPr lang="en-US" sz="2500" b="1" i="1" dirty="0" smtClean="0"/>
              <a:t> difficile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/>
              <a:t>I hate English, it is not interesting = </a:t>
            </a:r>
            <a:r>
              <a:rPr lang="en-US" sz="2500" b="1" i="1" dirty="0" smtClean="0"/>
              <a:t>je </a:t>
            </a:r>
            <a:r>
              <a:rPr lang="en-US" sz="2500" b="1" i="1" dirty="0" err="1" smtClean="0"/>
              <a:t>déteste</a:t>
            </a:r>
            <a:r>
              <a:rPr lang="en-US" sz="2500" b="1" i="1" dirty="0" smtClean="0"/>
              <a:t> </a:t>
            </a:r>
            <a:r>
              <a:rPr lang="en-US" sz="2500" b="1" i="1" dirty="0" err="1" smtClean="0"/>
              <a:t>l’anglais</a:t>
            </a:r>
            <a:r>
              <a:rPr lang="en-US" sz="2500" b="1" i="1" dirty="0" smtClean="0"/>
              <a:t>, </a:t>
            </a:r>
            <a:r>
              <a:rPr lang="en-US" sz="2500" b="1" i="1" dirty="0" err="1" smtClean="0"/>
              <a:t>ce</a:t>
            </a:r>
            <a:r>
              <a:rPr lang="en-US" sz="2500" b="1" i="1" dirty="0" smtClean="0"/>
              <a:t> </a:t>
            </a:r>
            <a:r>
              <a:rPr lang="en-US" sz="2500" b="1" i="1" dirty="0" err="1" smtClean="0"/>
              <a:t>n’est</a:t>
            </a:r>
            <a:r>
              <a:rPr lang="en-US" sz="2500" b="1" i="1" dirty="0" smtClean="0"/>
              <a:t> pas </a:t>
            </a:r>
            <a:r>
              <a:rPr lang="en-US" sz="2500" b="1" i="1" dirty="0" err="1" smtClean="0"/>
              <a:t>intéressant</a:t>
            </a:r>
            <a:r>
              <a:rPr lang="en-US" sz="2500" b="1" i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solidFill>
                  <a:srgbClr val="FF0000"/>
                </a:solidFill>
              </a:rPr>
              <a:t>I hate French because I do not like the teacher! = </a:t>
            </a:r>
            <a:r>
              <a:rPr lang="en-US" sz="2500" b="1" i="1" dirty="0" smtClean="0">
                <a:solidFill>
                  <a:srgbClr val="FF0000"/>
                </a:solidFill>
              </a:rPr>
              <a:t>Je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déteste</a:t>
            </a:r>
            <a:r>
              <a:rPr lang="en-US" sz="2500" b="1" i="1" dirty="0" smtClean="0">
                <a:solidFill>
                  <a:srgbClr val="FF0000"/>
                </a:solidFill>
              </a:rPr>
              <a:t> le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français</a:t>
            </a:r>
            <a:r>
              <a:rPr lang="en-US" sz="2500" b="1" i="1" dirty="0" smtClean="0">
                <a:solidFill>
                  <a:srgbClr val="FF0000"/>
                </a:solidFill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parce</a:t>
            </a:r>
            <a:r>
              <a:rPr lang="en-US" sz="2500" b="1" i="1" dirty="0" smtClean="0">
                <a:solidFill>
                  <a:srgbClr val="FF0000"/>
                </a:solidFill>
              </a:rPr>
              <a:t> que je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n’aime</a:t>
            </a:r>
            <a:r>
              <a:rPr lang="en-US" sz="2500" b="1" i="1" dirty="0" smtClean="0">
                <a:solidFill>
                  <a:srgbClr val="FF0000"/>
                </a:solidFill>
              </a:rPr>
              <a:t> pas le prof!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solidFill>
                  <a:srgbClr val="FF0000"/>
                </a:solidFill>
              </a:rPr>
              <a:t>I love art because I am creative but I do not like technology because it’s rubbish! –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J’adore</a:t>
            </a:r>
            <a:r>
              <a:rPr lang="en-US" sz="2500" b="1" i="1" dirty="0" smtClean="0">
                <a:solidFill>
                  <a:srgbClr val="FF0000"/>
                </a:solidFill>
              </a:rPr>
              <a:t> le dessin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parce</a:t>
            </a:r>
            <a:r>
              <a:rPr lang="en-US" sz="2500" b="1" i="1" dirty="0" smtClean="0">
                <a:solidFill>
                  <a:srgbClr val="FF0000"/>
                </a:solidFill>
              </a:rPr>
              <a:t> que je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suis</a:t>
            </a:r>
            <a:r>
              <a:rPr lang="en-US" sz="2500" b="1" i="1" dirty="0" smtClean="0">
                <a:solidFill>
                  <a:srgbClr val="FF0000"/>
                </a:solidFill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créatif</a:t>
            </a:r>
            <a:r>
              <a:rPr lang="en-US" sz="2500" b="1" i="1" dirty="0" smtClean="0">
                <a:solidFill>
                  <a:srgbClr val="FF0000"/>
                </a:solidFill>
              </a:rPr>
              <a:t>/</a:t>
            </a:r>
            <a:r>
              <a:rPr lang="en-US" sz="2500" b="1" i="1" dirty="0" err="1" smtClean="0">
                <a:solidFill>
                  <a:srgbClr val="FF0000"/>
                </a:solidFill>
              </a:rPr>
              <a:t>ive</a:t>
            </a:r>
            <a:r>
              <a:rPr lang="en-US" sz="2500" b="1" i="1" dirty="0" smtClean="0">
                <a:solidFill>
                  <a:srgbClr val="FF0000"/>
                </a:solidFill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mais</a:t>
            </a:r>
            <a:r>
              <a:rPr lang="en-US" sz="2500" b="1" i="1" dirty="0" smtClean="0">
                <a:solidFill>
                  <a:srgbClr val="FF0000"/>
                </a:solidFill>
              </a:rPr>
              <a:t> je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n’aime</a:t>
            </a:r>
            <a:r>
              <a:rPr lang="en-US" sz="2500" b="1" i="1" dirty="0" smtClean="0">
                <a:solidFill>
                  <a:srgbClr val="FF0000"/>
                </a:solidFill>
              </a:rPr>
              <a:t> pas la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technologie</a:t>
            </a:r>
            <a:r>
              <a:rPr lang="en-US" sz="2500" b="1" i="1" dirty="0" smtClean="0">
                <a:solidFill>
                  <a:srgbClr val="FF0000"/>
                </a:solidFill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parce</a:t>
            </a:r>
            <a:r>
              <a:rPr lang="en-US" sz="2500" b="1" i="1" dirty="0" smtClean="0">
                <a:solidFill>
                  <a:srgbClr val="FF0000"/>
                </a:solidFill>
              </a:rPr>
              <a:t> que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c’est</a:t>
            </a:r>
            <a:r>
              <a:rPr lang="en-US" sz="2500" b="1" i="1" dirty="0" smtClean="0">
                <a:solidFill>
                  <a:srgbClr val="FF0000"/>
                </a:solidFill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nul</a:t>
            </a:r>
            <a:r>
              <a:rPr lang="en-US" sz="2500" b="1" i="1" dirty="0" smtClean="0">
                <a:solidFill>
                  <a:srgbClr val="FF0000"/>
                </a:solidFill>
              </a:rPr>
              <a:t>!</a:t>
            </a:r>
            <a:endParaRPr lang="en-US" sz="25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752600" y="2343955"/>
            <a:ext cx="6644425" cy="412124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35587" y="3303531"/>
            <a:ext cx="6644425" cy="412124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39884" y="2852234"/>
            <a:ext cx="1804116" cy="863421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35586" y="4635723"/>
            <a:ext cx="6644425" cy="412124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14859" y="4223599"/>
            <a:ext cx="6644425" cy="412124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62954" y="5967914"/>
            <a:ext cx="7181046" cy="89008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856113" y="5638194"/>
            <a:ext cx="2303171" cy="525016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836731" y="488156"/>
            <a:ext cx="6644425" cy="412124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35584" y="1401515"/>
            <a:ext cx="6644425" cy="412124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6" y="1524038"/>
            <a:ext cx="1024742" cy="579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9" y="5967914"/>
            <a:ext cx="511412" cy="8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390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388" y="1339850"/>
            <a:ext cx="7429500" cy="1143000"/>
          </a:xfrm>
        </p:spPr>
        <p:txBody>
          <a:bodyPr/>
          <a:lstStyle/>
          <a:p>
            <a:r>
              <a:rPr lang="en-US" sz="7000" dirty="0" err="1" smtClean="0"/>
              <a:t>Mes</a:t>
            </a:r>
            <a:r>
              <a:rPr lang="en-US" sz="7000" dirty="0" smtClean="0"/>
              <a:t> </a:t>
            </a:r>
            <a:r>
              <a:rPr lang="en-US" sz="7000" dirty="0" err="1" smtClean="0"/>
              <a:t>Préfèrences</a:t>
            </a:r>
            <a:endParaRPr lang="en-US" sz="7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98500" y="3605727"/>
            <a:ext cx="5248275" cy="11096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dirty="0" err="1" smtClean="0"/>
              <a:t>Objectif</a:t>
            </a:r>
            <a:r>
              <a:rPr lang="en-US" b="1" dirty="0" smtClean="0"/>
              <a:t>: </a:t>
            </a:r>
            <a:r>
              <a:rPr lang="en-US" b="1" dirty="0" err="1" smtClean="0"/>
              <a:t>favourites</a:t>
            </a:r>
            <a:r>
              <a:rPr lang="en-US" b="1" dirty="0" smtClean="0"/>
              <a:t>!</a:t>
            </a:r>
            <a:endParaRPr lang="en-US" b="1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Révision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752600" y="1143000"/>
            <a:ext cx="7010400" cy="4572000"/>
          </a:xfrm>
        </p:spPr>
        <p:txBody>
          <a:bodyPr/>
          <a:lstStyle/>
          <a:p>
            <a:r>
              <a:rPr lang="en-US" sz="4000" dirty="0" smtClean="0"/>
              <a:t>Comment </a:t>
            </a:r>
            <a:r>
              <a:rPr lang="en-US" sz="4000" dirty="0" err="1" smtClean="0"/>
              <a:t>dit</a:t>
            </a:r>
            <a:r>
              <a:rPr lang="en-US" sz="4000" dirty="0" smtClean="0"/>
              <a:t>-on ‘</a:t>
            </a:r>
            <a:r>
              <a:rPr lang="en-US" sz="4000" dirty="0" smtClean="0">
                <a:solidFill>
                  <a:srgbClr val="00B050"/>
                </a:solidFill>
              </a:rPr>
              <a:t>I prefer</a:t>
            </a:r>
            <a:r>
              <a:rPr lang="en-US" sz="4000" dirty="0" smtClean="0"/>
              <a:t>’? 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			</a:t>
            </a:r>
            <a:r>
              <a:rPr lang="fr-FR" sz="4000" dirty="0" smtClean="0">
                <a:solidFill>
                  <a:srgbClr val="00B050"/>
                </a:solidFill>
              </a:rPr>
              <a:t>je préfère…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 smtClean="0"/>
              <a:t>Comment </a:t>
            </a:r>
            <a:r>
              <a:rPr lang="en-US" sz="4000" dirty="0" err="1" smtClean="0"/>
              <a:t>dit</a:t>
            </a:r>
            <a:r>
              <a:rPr lang="en-US" sz="4000" dirty="0" smtClean="0"/>
              <a:t>-on ‘</a:t>
            </a:r>
            <a:r>
              <a:rPr lang="en-US" sz="4000" dirty="0" smtClean="0">
                <a:solidFill>
                  <a:srgbClr val="FF0000"/>
                </a:solidFill>
              </a:rPr>
              <a:t>do you prefer</a:t>
            </a:r>
            <a:r>
              <a:rPr lang="en-US" sz="4000" dirty="0" smtClean="0"/>
              <a:t>’?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			</a:t>
            </a:r>
            <a:r>
              <a:rPr lang="fr-FR" sz="4000" dirty="0" smtClean="0">
                <a:solidFill>
                  <a:srgbClr val="FF0000"/>
                </a:solidFill>
              </a:rPr>
              <a:t>tu préfères?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 préfères… ou…?</a:t>
            </a:r>
            <a:endParaRPr lang="fr-F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9" y="2047742"/>
            <a:ext cx="4701507" cy="239567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46" y="2056931"/>
            <a:ext cx="4194354" cy="261408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 préfères… ou…?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55" y="1751527"/>
            <a:ext cx="4057258" cy="282047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3" y="1872634"/>
            <a:ext cx="4297095" cy="2578257"/>
          </a:xfrm>
        </p:spPr>
      </p:pic>
      <p:pic>
        <p:nvPicPr>
          <p:cNvPr id="1026" name="Picture 2" descr="Image result for hock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1772414"/>
            <a:ext cx="4731694" cy="279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409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 préfères… ou…?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46" y="1875822"/>
            <a:ext cx="3860803" cy="3611182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49" y="1875822"/>
            <a:ext cx="3762417" cy="3762417"/>
          </a:xfrm>
        </p:spPr>
      </p:pic>
    </p:spTree>
    <p:extLst>
      <p:ext uri="{BB962C8B-B14F-4D97-AF65-F5344CB8AC3E}">
        <p14:creationId xmlns:p14="http://schemas.microsoft.com/office/powerpoint/2010/main" val="42081981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 préfères… ou…?</a:t>
            </a:r>
            <a:endParaRPr lang="fr-F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52" y="1970467"/>
            <a:ext cx="4560548" cy="2553907"/>
          </a:xfrm>
        </p:spPr>
      </p:pic>
      <p:pic>
        <p:nvPicPr>
          <p:cNvPr id="2050" name="Picture 2" descr="Image result for simps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54" y="1395413"/>
            <a:ext cx="3129692" cy="469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0340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158951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68A5906-F268-4F87-9765-7B21AABD07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expectations presentation</Template>
  <TotalTime>116</TotalTime>
  <Words>257</Words>
  <Application>Microsoft Office PowerPoint</Application>
  <PresentationFormat>On-screen Show (4:3)</PresentationFormat>
  <Paragraphs>83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Tahoma</vt:lpstr>
      <vt:lpstr>Wingdings</vt:lpstr>
      <vt:lpstr>01158951</vt:lpstr>
      <vt:lpstr>Mes Preferences</vt:lpstr>
      <vt:lpstr>Starter: translations eeek (not as scary as they seem!)</vt:lpstr>
      <vt:lpstr>PowerPoint Presentation</vt:lpstr>
      <vt:lpstr>Mes Préfèrences</vt:lpstr>
      <vt:lpstr>Révision!</vt:lpstr>
      <vt:lpstr>Tu préfères… ou…?</vt:lpstr>
      <vt:lpstr>Tu préfères… ou…?</vt:lpstr>
      <vt:lpstr>Tu préfères… ou…?</vt:lpstr>
      <vt:lpstr>Tu préfères… ou…?</vt:lpstr>
      <vt:lpstr>Tu préfères… ou…?</vt:lpstr>
      <vt:lpstr>Tu préfères… ou…?</vt:lpstr>
      <vt:lpstr>Tu préfères… ou…?</vt:lpstr>
      <vt:lpstr>Tu préfères… ou…?</vt:lpstr>
      <vt:lpstr>Sondage – ‘Tu préfères… ou..?’</vt:lpstr>
      <vt:lpstr>My favourite! </vt:lpstr>
      <vt:lpstr>Possessives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translations eeek (not as scary as they seem!)</dc:title>
  <dc:creator>Jordan Mitchell</dc:creator>
  <cp:keywords/>
  <cp:lastModifiedBy>User</cp:lastModifiedBy>
  <cp:revision>11</cp:revision>
  <dcterms:created xsi:type="dcterms:W3CDTF">2015-08-14T13:33:48Z</dcterms:created>
  <dcterms:modified xsi:type="dcterms:W3CDTF">2018-10-22T18:40:41Z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</Properties>
</file>